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7" r:id="rId2"/>
    <p:sldId id="573" r:id="rId3"/>
    <p:sldId id="574" r:id="rId4"/>
    <p:sldId id="575" r:id="rId5"/>
    <p:sldId id="576" r:id="rId6"/>
    <p:sldId id="577" r:id="rId7"/>
    <p:sldId id="578" r:id="rId8"/>
    <p:sldId id="579" r:id="rId9"/>
    <p:sldId id="580" r:id="rId10"/>
    <p:sldId id="591" r:id="rId11"/>
    <p:sldId id="581" r:id="rId12"/>
    <p:sldId id="58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08" r:id="rId2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FF00"/>
    <a:srgbClr val="4F7DFF"/>
    <a:srgbClr val="3E2C00"/>
    <a:srgbClr val="583F00"/>
    <a:srgbClr val="FFFF66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154" autoAdjust="0"/>
    <p:restoredTop sz="94803" autoAdjust="0"/>
  </p:normalViewPr>
  <p:slideViewPr>
    <p:cSldViewPr>
      <p:cViewPr>
        <p:scale>
          <a:sx n="70" d="100"/>
          <a:sy n="70" d="100"/>
        </p:scale>
        <p:origin x="-1068" y="-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24" y="-96"/>
      </p:cViewPr>
      <p:guideLst>
        <p:guide orient="horz" pos="3111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97185-D0CC-4C23-B26F-95D8594D4E3D}" type="datetimeFigureOut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A1795F-8ADC-4B1E-9C44-40FDA98B4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F3D554A-498D-46EC-9CFC-71A9DCC32F90}" type="slidenum">
              <a:rPr lang="ru-RU" smtClean="0"/>
              <a:pPr eaLnBrk="1" hangingPunct="1"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DFEEE2-8756-44DC-856C-F299E331E574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F7DA-5DE2-4BA8-86FF-C361C5E65E51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1903-4108-4A8E-9E49-2A9E52DFF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E9FC-0430-4A7C-8E06-E7A07C918A7D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2B2C6-1004-49CA-AF46-3C4179991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F948-58A6-4DE2-9064-E04BC5BCE284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1C2A-DD1B-488E-9ABE-C8A73CD5F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1048-09C5-44C3-B352-D92AB7CD7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DA190-A7B0-47DA-88D1-23E1040EC48F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FE24-34D0-43D3-951C-5836D497F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B605-37A3-4356-A353-F72864898BB8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422E-5FB6-4F1B-998C-1CE112F4C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BFCB-EB51-44DE-A77A-25D624507A37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1E8D-2627-4214-AEA8-C748DD337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4286-C965-42F2-9B29-5FC9354FEFCA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19FC-68E2-442B-B251-933B65880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59BB-7B8A-40DD-B785-E6CBD7B4926C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6D02-AC59-4B50-82CA-19CD9D243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9CAA-FC96-49DF-85E2-E152A6E1BC0F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B073-131A-463C-8D13-ACA90F40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6D2E-E45F-40B8-9124-D2082052FDC5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7C8F0-401D-471D-B9F3-A4E38A2DC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F83F-88B8-4F72-A448-2EB06448D79E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858-3671-482F-BBA4-44387D4B9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5A28B-D364-4B25-8C00-4012155AE33A}" type="datetime1">
              <a:rPr lang="ru-RU"/>
              <a:pPr>
                <a:defRPr/>
              </a:pPr>
              <a:t>19.02.2018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76C7E-5BA3-4BAD-A4B7-BA9E0200B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9" r:id="rId1"/>
    <p:sldLayoutId id="2147484493" r:id="rId2"/>
    <p:sldLayoutId id="2147484500" r:id="rId3"/>
    <p:sldLayoutId id="2147484494" r:id="rId4"/>
    <p:sldLayoutId id="2147484501" r:id="rId5"/>
    <p:sldLayoutId id="2147484495" r:id="rId6"/>
    <p:sldLayoutId id="2147484496" r:id="rId7"/>
    <p:sldLayoutId id="2147484502" r:id="rId8"/>
    <p:sldLayoutId id="2147484503" r:id="rId9"/>
    <p:sldLayoutId id="2147484497" r:id="rId10"/>
    <p:sldLayoutId id="2147484498" r:id="rId11"/>
    <p:sldLayoutId id="214748450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entury Gothic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5D2884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vr.gov.ru/material/2-5.html" TargetMode="External"/><Relationship Id="rId2" Type="http://schemas.openxmlformats.org/officeDocument/2006/relationships/hyperlink" Target="http://www.fstec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188913"/>
            <a:ext cx="1584325" cy="1982787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51050" y="398463"/>
            <a:ext cx="698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выступление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консультанта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отдела экспортного контроля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Управления ФСТЭК России по СФО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96863" y="4217988"/>
            <a:ext cx="8539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ВЭД. Ответственность за нарушение законодательства РФ об экспортном контроле</a:t>
            </a:r>
            <a:endParaRPr lang="ru-RU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536825" y="2276475"/>
            <a:ext cx="6011863" cy="4638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Шмакова Игоря Геннадьевича</a:t>
            </a:r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solidFill>
                  <a:srgbClr val="FFC000"/>
                </a:solidFill>
              </a:rPr>
              <a:t>Внесение изменений в ФЗ «О защите прав юридических лиц и индивидуальных предпринимателей при осуществлении государственного контроля» </a:t>
            </a:r>
            <a:br>
              <a:rPr lang="ru-RU" altLang="ru-RU" sz="2400" smtClean="0">
                <a:solidFill>
                  <a:srgbClr val="FFC000"/>
                </a:solidFill>
              </a:rPr>
            </a:br>
            <a:r>
              <a:rPr lang="ru-RU" altLang="ru-RU" sz="2400" smtClean="0">
                <a:solidFill>
                  <a:srgbClr val="FFC000"/>
                </a:solidFill>
              </a:rPr>
              <a:t>(№ 246-ФЗ от 13.07.2015)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844675"/>
            <a:ext cx="8507413" cy="428148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altLang="ru-RU" sz="1200" smtClean="0"/>
              <a:t> 	</a:t>
            </a:r>
            <a:r>
              <a:rPr lang="ru-RU" altLang="ru-RU" sz="2400" smtClean="0"/>
              <a:t>С 1 января 2016 г. по 31 декабря 2018 г. в отношении субъектов малого предпринимательства не будут осуществляться меры государственного контроля (надзора) и муниципального контроля за деятельностью юридических лиц и индивидуальных предпринимателей при проведении </a:t>
            </a:r>
            <a:r>
              <a:rPr lang="ru-RU" altLang="ru-RU" sz="2400" u="sng" smtClean="0"/>
              <a:t>плановых проверок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ru-RU" altLang="ru-RU" sz="2400" u="sng" smtClean="0"/>
          </a:p>
          <a:p>
            <a:pPr>
              <a:lnSpc>
                <a:spcPct val="90000"/>
              </a:lnSpc>
            </a:pPr>
            <a:endParaRPr lang="ru-RU" altLang="ru-RU" sz="12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i="1" smtClean="0"/>
              <a:t>Субъекты малого предпринимательства:</a:t>
            </a:r>
          </a:p>
          <a:p>
            <a:pPr>
              <a:lnSpc>
                <a:spcPct val="90000"/>
              </a:lnSpc>
            </a:pPr>
            <a:r>
              <a:rPr lang="ru-RU" altLang="ru-RU" sz="2000" i="1" smtClean="0"/>
              <a:t>Размер годовой выручки не более 800 млн. руб.</a:t>
            </a:r>
          </a:p>
          <a:p>
            <a:pPr>
              <a:lnSpc>
                <a:spcPct val="90000"/>
              </a:lnSpc>
            </a:pPr>
            <a:r>
              <a:rPr lang="ru-RU" altLang="ru-RU" sz="2000" i="1" smtClean="0"/>
              <a:t>Число работников не более 100</a:t>
            </a:r>
          </a:p>
          <a:p>
            <a:pPr>
              <a:lnSpc>
                <a:spcPct val="90000"/>
              </a:lnSpc>
            </a:pPr>
            <a:r>
              <a:rPr lang="ru-RU" altLang="ru-RU" sz="2000" i="1" smtClean="0"/>
              <a:t>Состав учредителей ограничен</a:t>
            </a:r>
            <a:endParaRPr lang="ru-RU" altLang="ru-RU" sz="20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B8D5D-D0F1-45F6-A530-0A7500CA3214}" type="slidenum">
              <a:rPr lang="ru-RU" sz="1800" smtClean="0"/>
              <a:pPr>
                <a:defRPr/>
              </a:pPr>
              <a:t>10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8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C000"/>
                </a:solidFill>
              </a:rPr>
              <a:t>Содержание контрольно-проверочных мероприятий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altLang="ru-RU" sz="1800" smtClean="0"/>
              <a:t>проверка исполнения законодательства Российской Федерации в области экспортного контроля российскими предприятиями и организациями при осуществлении ими внешнеэкономической деятельности в отношении контролируемых товаров и технологий;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smtClean="0"/>
              <a:t>проверка исполнения законодательства Российской Федерации в области экспортного контроля российскими высшими учебными заведениями при осуществлении ими внешнеэкономической деятельности, в том числе связанной с обучением иностранных граждан по специальностям (направлениям подготовки), при котором возможна передача информации, подпадающей под действие законодательства об экспортном контроле;</a:t>
            </a:r>
          </a:p>
          <a:p>
            <a:pPr algn="just">
              <a:buFont typeface="Wingdings" pitchFamily="2" charset="2"/>
              <a:buChar char="Ø"/>
            </a:pPr>
            <a:r>
              <a:rPr lang="ru-RU" altLang="ru-RU" sz="1800" smtClean="0"/>
              <a:t>проверка выполнения российскими импортерами и потребителями обязательств по конечному использованию в заявленных целях товаров (услуг) двойного применения, импортированных в российскую Федерацию с предоставлением государственных гарантий.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1ABBD-761F-42BD-822C-BC3D8925FC72}" type="slidenum">
              <a:rPr lang="ru-RU" sz="1800" smtClean="0"/>
              <a:pPr>
                <a:defRPr/>
              </a:pPr>
              <a:t>11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</a:rPr>
              <a:t>При выявлении нарушений: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435975" cy="4713288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1800" dirty="0" smtClean="0"/>
              <a:t>Нарушение фиксируется в Акте проверки;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800" dirty="0" smtClean="0"/>
              <a:t>выдача российскому участнику ВЭД предписания об устранении выявленных нарушений обязательных требований;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800" dirty="0" smtClean="0"/>
              <a:t>возбуждение дела об административном правонарушении и рассмотрении его в рамках производства по делам об административных правонарушениях;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800" dirty="0" smtClean="0"/>
              <a:t>направление в органы прокуратуры или в органы безопасности материалов для решения вопросов о возбуждении уголовного дела по признакам преступления, связанного с нарушением законодательства Российской Федерации в области экспортного контроля;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1800" dirty="0" smtClean="0"/>
              <a:t>направление материалов проверки в федеральный орган исполнительной власти, в ведении которого находится участник ВЭД, для их рассмотрения и принятия в отношении такого участника ВЭД предусмотренных законодательством Российской Федерации мер воздействия.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161A-978B-4E9C-A987-1278FF3B8CCF}" type="slidenum">
              <a:rPr lang="ru-RU" sz="1800" smtClean="0"/>
              <a:pPr>
                <a:defRPr/>
              </a:pPr>
              <a:t>12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87" y="80990"/>
            <a:ext cx="9064625" cy="78581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  <a:effectLst>
            <a:outerShdw blurRad="88900" dist="88900" dir="3000000" algn="tl" rotWithShape="0">
              <a:prstClr val="black">
                <a:alpha val="65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ВИДЫ НАРУШЕНИЙ В ОБЛАСТИ ЭКСПОРТНОГО КОНТРОЛЯ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(ст. 30 Федерального закона № 183 –ФЗ «Об экспортном контроле»)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58225" y="6500813"/>
            <a:ext cx="342900" cy="285750"/>
          </a:xfrm>
        </p:spPr>
        <p:txBody>
          <a:bodyPr/>
          <a:lstStyle/>
          <a:p>
            <a:pPr>
              <a:defRPr/>
            </a:pPr>
            <a:fld id="{E91B988C-D3DD-42DF-950E-8A044C5B13F9}" type="slidenum">
              <a:rPr lang="ru-RU" sz="1800" b="1"/>
              <a:pPr>
                <a:defRPr/>
              </a:pPr>
              <a:t>13</a:t>
            </a:fld>
            <a:endParaRPr lang="ru-RU" sz="1800" b="1" dirty="0"/>
          </a:p>
        </p:txBody>
      </p:sp>
      <p:sp>
        <p:nvSpPr>
          <p:cNvPr id="22538" name="Прямоугольник 1"/>
          <p:cNvSpPr>
            <a:spLocks noChangeArrowheads="1"/>
          </p:cNvSpPr>
          <p:nvPr/>
        </p:nvSpPr>
        <p:spPr bwMode="auto">
          <a:xfrm>
            <a:off x="79375" y="949325"/>
            <a:ext cx="8985250" cy="607550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осуществление внешнеэкономических операций</a:t>
            </a:r>
            <a:r>
              <a:rPr lang="ru-RU" altLang="ru-RU" dirty="0" smtClean="0">
                <a:solidFill>
                  <a:schemeClr val="bg1"/>
                </a:solidFill>
              </a:rPr>
              <a:t> с товарами, информацией, работами, услугами, результатами интеллектуальной деятельности, на которые  распространяется экспортный контроль, </a:t>
            </a:r>
            <a:r>
              <a:rPr lang="ru-RU" altLang="ru-RU" dirty="0" smtClean="0">
                <a:solidFill>
                  <a:srgbClr val="FF0000"/>
                </a:solidFill>
              </a:rPr>
              <a:t>без лицензий или разрешений</a:t>
            </a:r>
            <a:r>
              <a:rPr lang="ru-RU" altLang="ru-RU" dirty="0" smtClean="0">
                <a:solidFill>
                  <a:schemeClr val="bg1"/>
                </a:solidFill>
              </a:rPr>
              <a:t>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получение лицензий или разрешений</a:t>
            </a:r>
            <a:r>
              <a:rPr lang="ru-RU" altLang="ru-RU" dirty="0" smtClean="0">
                <a:solidFill>
                  <a:schemeClr val="bg1"/>
                </a:solidFill>
              </a:rPr>
              <a:t> на осуществление внешнеэкономических операций с товарами, информацией, работами, услугами, результатами интеллектуальной деятельности, на которые распространяется экспортный контроль, посредством </a:t>
            </a:r>
            <a:r>
              <a:rPr lang="ru-RU" altLang="ru-RU" dirty="0" smtClean="0">
                <a:solidFill>
                  <a:srgbClr val="FF0000"/>
                </a:solidFill>
              </a:rPr>
              <a:t>предоставления поддельных документов или содержащих недостоверные сведения </a:t>
            </a:r>
            <a:r>
              <a:rPr lang="ru-RU" altLang="ru-RU" dirty="0" smtClean="0">
                <a:solidFill>
                  <a:schemeClr val="bg1"/>
                </a:solidFill>
              </a:rPr>
              <a:t>документов;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нарушение требований и условий лицензий</a:t>
            </a:r>
            <a:r>
              <a:rPr lang="ru-RU" altLang="ru-RU" dirty="0" smtClean="0">
                <a:solidFill>
                  <a:schemeClr val="bg1"/>
                </a:solidFill>
              </a:rPr>
              <a:t> или разрешений </a:t>
            </a:r>
            <a:r>
              <a:rPr lang="ru-RU" altLang="ru-RU" dirty="0" smtClean="0">
                <a:solidFill>
                  <a:srgbClr val="FF0000"/>
                </a:solidFill>
              </a:rPr>
              <a:t>на осуществление внешнеэкономических операций </a:t>
            </a:r>
            <a:r>
              <a:rPr lang="ru-RU" altLang="ru-RU" dirty="0" smtClean="0">
                <a:solidFill>
                  <a:schemeClr val="bg1"/>
                </a:solidFill>
              </a:rPr>
              <a:t>с товарами, информацией, работами, услугами, результатами интеллектуальной деятельности, на которые распространяется экспортный контроль;</a:t>
            </a:r>
            <a:endParaRPr lang="ru-RU" altLang="ru-RU" u="sng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неисполнение или ненадлежащее исполнение предписаний</a:t>
            </a:r>
            <a:r>
              <a:rPr lang="ru-RU" altLang="ru-RU" dirty="0" smtClean="0">
                <a:solidFill>
                  <a:schemeClr val="bg1"/>
                </a:solidFill>
              </a:rPr>
              <a:t> специально </a:t>
            </a:r>
            <a:r>
              <a:rPr lang="ru-RU" altLang="ru-RU" dirty="0" smtClean="0">
                <a:solidFill>
                  <a:srgbClr val="FF0000"/>
                </a:solidFill>
              </a:rPr>
              <a:t>уполномоченного федерального органа </a:t>
            </a:r>
            <a:r>
              <a:rPr lang="ru-RU" altLang="ru-RU" dirty="0" smtClean="0">
                <a:solidFill>
                  <a:schemeClr val="bg1"/>
                </a:solidFill>
              </a:rPr>
              <a:t>исполнительной власти в области экспортного контроля;</a:t>
            </a:r>
            <a:endParaRPr lang="ru-RU" altLang="ru-RU" u="sng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создание препятствий для выполнения</a:t>
            </a:r>
            <a:r>
              <a:rPr lang="ru-RU" altLang="ru-RU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</a:rPr>
              <a:t>должностными лицами </a:t>
            </a:r>
            <a:r>
              <a:rPr lang="ru-RU" altLang="ru-RU" dirty="0" smtClean="0">
                <a:solidFill>
                  <a:schemeClr val="bg1"/>
                </a:solidFill>
              </a:rPr>
              <a:t>федеральных органов исполнительной власти, осуществляющих полномочия в области экспортного контроля, </a:t>
            </a:r>
            <a:r>
              <a:rPr lang="ru-RU" altLang="ru-RU" dirty="0" smtClean="0">
                <a:solidFill>
                  <a:srgbClr val="FF0000"/>
                </a:solidFill>
              </a:rPr>
              <a:t>своих функций</a:t>
            </a:r>
            <a:r>
              <a:rPr lang="ru-RU" altLang="ru-RU" dirty="0" smtClean="0">
                <a:solidFill>
                  <a:schemeClr val="bg1"/>
                </a:solidFill>
              </a:rPr>
              <a:t>;</a:t>
            </a:r>
            <a:endParaRPr lang="ru-RU" altLang="ru-RU" u="sng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необоснованный отказ в предоставлении информации</a:t>
            </a:r>
            <a:r>
              <a:rPr lang="ru-RU" altLang="ru-RU" dirty="0" smtClean="0">
                <a:solidFill>
                  <a:schemeClr val="bg1"/>
                </a:solidFill>
              </a:rPr>
              <a:t>, </a:t>
            </a:r>
            <a:r>
              <a:rPr lang="ru-RU" altLang="ru-RU" dirty="0" smtClean="0">
                <a:solidFill>
                  <a:srgbClr val="FF0000"/>
                </a:solidFill>
              </a:rPr>
              <a:t>запрашиваемой</a:t>
            </a:r>
            <a:r>
              <a:rPr lang="ru-RU" altLang="ru-RU" dirty="0" smtClean="0">
                <a:solidFill>
                  <a:schemeClr val="bg1"/>
                </a:solidFill>
              </a:rPr>
              <a:t> федеральными органами законодательной и исполнительной власти </a:t>
            </a:r>
            <a:r>
              <a:rPr lang="ru-RU" altLang="ru-RU" dirty="0" smtClean="0">
                <a:solidFill>
                  <a:srgbClr val="FF0000"/>
                </a:solidFill>
              </a:rPr>
              <a:t>для целей экспортного контроля, ее умышленные искажение или сокрытие</a:t>
            </a:r>
            <a:r>
              <a:rPr lang="ru-RU" altLang="ru-RU" dirty="0" smtClean="0">
                <a:solidFill>
                  <a:schemeClr val="bg1"/>
                </a:solidFill>
              </a:rPr>
              <a:t>;</a:t>
            </a:r>
            <a:endParaRPr lang="ru-RU" altLang="ru-RU" u="sng" dirty="0" smtClean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b="1" u="sng" dirty="0" smtClean="0">
                <a:solidFill>
                  <a:schemeClr val="bg1"/>
                </a:solidFill>
              </a:rPr>
              <a:t>нарушение установленного порядка учета внешнеэкономических сделок</a:t>
            </a:r>
            <a:r>
              <a:rPr lang="ru-RU" altLang="ru-RU" dirty="0" smtClean="0">
                <a:solidFill>
                  <a:schemeClr val="bg1"/>
                </a:solidFill>
              </a:rPr>
              <a:t> с товарами, информацией, работами, услугами, результатами интеллектуальной деятельности </a:t>
            </a:r>
            <a:r>
              <a:rPr lang="ru-RU" altLang="ru-RU" dirty="0" smtClean="0">
                <a:solidFill>
                  <a:srgbClr val="FF0000"/>
                </a:solidFill>
              </a:rPr>
              <a:t>для целей экспортного контроля.</a:t>
            </a:r>
            <a:r>
              <a:rPr lang="ru-RU" dirty="0" smtClean="0"/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fld id="{822C161A-978B-4E9C-A987-1278FF3B8CCF}" type="slidenum">
              <a:rPr lang="ru-RU" smtClean="0"/>
              <a:pPr algn="just" eaLnBrk="1" hangingPunct="1">
                <a:lnSpc>
                  <a:spcPct val="80000"/>
                </a:lnSpc>
                <a:defRPr/>
              </a:pPr>
              <a:t>13</a:t>
            </a:fld>
            <a:endParaRPr lang="ru-RU" alt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1341438"/>
            <a:ext cx="2736850" cy="2087562"/>
          </a:xfrm>
          <a:prstGeom prst="rect">
            <a:avLst/>
          </a:prstGeom>
          <a:solidFill>
            <a:srgbClr val="EDD3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ФЕДЕРАЛЬНАЯ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СЛУЖБА  ПО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ТЕХНИЧЕСКОМУ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И ЭКСПОРТНОМУ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</a:rPr>
              <a:t> КОНТРОЛЮ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76600" y="1341438"/>
            <a:ext cx="2519363" cy="2087562"/>
          </a:xfrm>
          <a:prstGeom prst="rect">
            <a:avLst/>
          </a:prstGeom>
          <a:solidFill>
            <a:srgbClr val="C9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B050"/>
                </a:solidFill>
              </a:rPr>
              <a:t>ФЕДЕРАЛЬНАЯ</a:t>
            </a:r>
          </a:p>
          <a:p>
            <a:pPr algn="ctr"/>
            <a:r>
              <a:rPr lang="ru-RU" altLang="ru-RU" sz="2000" b="1">
                <a:solidFill>
                  <a:srgbClr val="00B050"/>
                </a:solidFill>
              </a:rPr>
              <a:t> ТАМОЖЕННАЯ</a:t>
            </a:r>
          </a:p>
          <a:p>
            <a:pPr algn="ctr"/>
            <a:r>
              <a:rPr lang="ru-RU" altLang="ru-RU" sz="2000" b="1">
                <a:solidFill>
                  <a:srgbClr val="00B050"/>
                </a:solidFill>
              </a:rPr>
              <a:t>СЛУЖБА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56325" y="1341438"/>
            <a:ext cx="2808288" cy="2089150"/>
          </a:xfrm>
          <a:prstGeom prst="rect">
            <a:avLst/>
          </a:prstGeom>
          <a:solidFill>
            <a:srgbClr val="EC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CC0000"/>
                </a:solidFill>
              </a:rPr>
              <a:t>ФЕДЕРАЛЬНАЯ</a:t>
            </a:r>
          </a:p>
          <a:p>
            <a:pPr algn="ctr"/>
            <a:r>
              <a:rPr lang="ru-RU" altLang="ru-RU" sz="2000" b="1">
                <a:solidFill>
                  <a:srgbClr val="CC0000"/>
                </a:solidFill>
              </a:rPr>
              <a:t> СЛУЖБА </a:t>
            </a:r>
          </a:p>
          <a:p>
            <a:pPr algn="ctr"/>
            <a:r>
              <a:rPr lang="ru-RU" altLang="ru-RU" sz="2000" b="1">
                <a:solidFill>
                  <a:srgbClr val="CC0000"/>
                </a:solidFill>
              </a:rPr>
              <a:t>БЕЗОПАСНОСТИ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825" y="4292600"/>
            <a:ext cx="4249738" cy="2305050"/>
          </a:xfrm>
          <a:prstGeom prst="rect">
            <a:avLst/>
          </a:prstGeom>
          <a:solidFill>
            <a:srgbClr val="BDB0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r>
              <a:rPr lang="ru-RU" altLang="ru-RU" sz="2000" b="1"/>
              <a:t>АДМИНИСТРАТИВНЫЙ</a:t>
            </a:r>
            <a:r>
              <a:rPr lang="ru-RU" altLang="ru-RU" b="1"/>
              <a:t> </a:t>
            </a:r>
            <a:r>
              <a:rPr lang="ru-RU" altLang="ru-RU" sz="2000" b="1"/>
              <a:t>КОДЕКС</a:t>
            </a:r>
            <a:r>
              <a:rPr lang="ru-RU" altLang="ru-RU"/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V="1">
            <a:off x="4716463" y="4292600"/>
            <a:ext cx="4176712" cy="2305050"/>
          </a:xfrm>
          <a:prstGeom prst="rect">
            <a:avLst/>
          </a:prstGeom>
          <a:solidFill>
            <a:srgbClr val="FC44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b="1"/>
          </a:p>
          <a:p>
            <a:pPr algn="ctr"/>
            <a:endParaRPr lang="ru-RU" altLang="ru-RU" sz="1600" b="1"/>
          </a:p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endParaRPr lang="ru-RU" altLang="ru-RU" b="1"/>
          </a:p>
          <a:p>
            <a:pPr algn="ctr"/>
            <a:endParaRPr lang="ru-RU" altLang="ru-RU" sz="2400" b="1"/>
          </a:p>
          <a:p>
            <a:pPr algn="ctr"/>
            <a:r>
              <a:rPr lang="ru-RU" altLang="ru-RU" sz="2000" b="1"/>
              <a:t>УГОЛОВНЫЙ КОДЕКС</a:t>
            </a:r>
          </a:p>
          <a:p>
            <a:pPr algn="ctr"/>
            <a:endParaRPr lang="ru-RU" altLang="ru-RU" sz="140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55650" y="3500438"/>
            <a:ext cx="485775" cy="1081087"/>
          </a:xfrm>
          <a:prstGeom prst="downArrow">
            <a:avLst>
              <a:gd name="adj1" fmla="val 50000"/>
              <a:gd name="adj2" fmla="val 55637"/>
            </a:avLst>
          </a:prstGeom>
          <a:solidFill>
            <a:srgbClr val="EDD3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3348038" y="3500438"/>
            <a:ext cx="433387" cy="1081087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C9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8101013" y="3500438"/>
            <a:ext cx="485775" cy="1081087"/>
          </a:xfrm>
          <a:prstGeom prst="downArrow">
            <a:avLst>
              <a:gd name="adj1" fmla="val 50000"/>
              <a:gd name="adj2" fmla="val 55637"/>
            </a:avLst>
          </a:prstGeom>
          <a:solidFill>
            <a:srgbClr val="EC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219700" y="3500438"/>
            <a:ext cx="485775" cy="1081087"/>
          </a:xfrm>
          <a:prstGeom prst="downArrow">
            <a:avLst>
              <a:gd name="adj1" fmla="val 50000"/>
              <a:gd name="adj2" fmla="val 55637"/>
            </a:avLst>
          </a:prstGeom>
          <a:solidFill>
            <a:srgbClr val="C9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3850" y="4581525"/>
            <a:ext cx="2087563" cy="1295400"/>
          </a:xfrm>
          <a:prstGeom prst="rect">
            <a:avLst/>
          </a:prstGeom>
          <a:solidFill>
            <a:srgbClr val="E9D6B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altLang="ru-RU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СТАТЬИ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14.20, 17.7,17.9,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19.4,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19.4.1,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 19.5,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</a:rPr>
              <a:t>19.6, 19.8,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20.25</a:t>
            </a:r>
          </a:p>
          <a:p>
            <a:pPr algn="ctr">
              <a:defRPr/>
            </a:pPr>
            <a:endParaRPr lang="ru-RU" altLang="ru-RU" b="1" dirty="0">
              <a:solidFill>
                <a:srgbClr val="0070C0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2627313" y="4581525"/>
            <a:ext cx="1728787" cy="1295400"/>
          </a:xfrm>
          <a:prstGeom prst="rect">
            <a:avLst/>
          </a:prstGeom>
          <a:solidFill>
            <a:srgbClr val="C9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b="1">
              <a:solidFill>
                <a:srgbClr val="00B050"/>
              </a:solidFill>
            </a:endParaRP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СТАТЬИ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16.1, 16.2,</a:t>
            </a:r>
          </a:p>
          <a:p>
            <a:pPr algn="ctr"/>
            <a:r>
              <a:rPr lang="ru-RU" altLang="ru-RU" b="1">
                <a:solidFill>
                  <a:srgbClr val="00B050"/>
                </a:solidFill>
              </a:rPr>
              <a:t> 16.3., </a:t>
            </a:r>
            <a:r>
              <a:rPr lang="ru-RU" b="1">
                <a:solidFill>
                  <a:srgbClr val="00B050"/>
                </a:solidFill>
                <a:latin typeface="Arial" charset="0"/>
              </a:rPr>
              <a:t>16.19</a:t>
            </a:r>
            <a:r>
              <a:rPr lang="ru-RU" b="1">
                <a:latin typeface="Arial" charset="0"/>
              </a:rPr>
              <a:t> </a:t>
            </a:r>
          </a:p>
          <a:p>
            <a:pPr algn="ctr"/>
            <a:endParaRPr lang="ru-RU" altLang="ru-RU" b="1">
              <a:solidFill>
                <a:srgbClr val="00B050"/>
              </a:solidFill>
            </a:endParaRPr>
          </a:p>
          <a:p>
            <a:pPr algn="ctr"/>
            <a:endParaRPr lang="ru-RU" altLang="ru-RU" b="1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308850" y="4581525"/>
            <a:ext cx="1366838" cy="1295400"/>
          </a:xfrm>
          <a:prstGeom prst="rect">
            <a:avLst/>
          </a:prstGeom>
          <a:solidFill>
            <a:srgbClr val="EC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CC0000"/>
                </a:solidFill>
              </a:rPr>
              <a:t>СТАТЬИ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189</a:t>
            </a:r>
            <a:r>
              <a:rPr lang="ru-RU" altLang="ru-RU">
                <a:solidFill>
                  <a:srgbClr val="CC0000"/>
                </a:solidFill>
              </a:rPr>
              <a:t>,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220, 221,</a:t>
            </a:r>
          </a:p>
          <a:p>
            <a:pPr algn="ctr"/>
            <a:r>
              <a:rPr lang="ru-RU" altLang="ru-RU" b="1">
                <a:solidFill>
                  <a:srgbClr val="CC0000"/>
                </a:solidFill>
              </a:rPr>
              <a:t>225, 226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859338" y="4581525"/>
            <a:ext cx="1079500" cy="1295400"/>
          </a:xfrm>
          <a:prstGeom prst="rect">
            <a:avLst/>
          </a:prstGeom>
          <a:solidFill>
            <a:srgbClr val="C9EC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B050"/>
                </a:solidFill>
              </a:rPr>
              <a:t>СТ.226.1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940425" y="4581525"/>
            <a:ext cx="1079500" cy="1295400"/>
          </a:xfrm>
          <a:prstGeom prst="rect">
            <a:avLst/>
          </a:prstGeom>
          <a:solidFill>
            <a:srgbClr val="EC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CC0000"/>
                </a:solidFill>
              </a:rPr>
              <a:t>СТ.226.1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372225" y="3500438"/>
            <a:ext cx="485775" cy="1081087"/>
          </a:xfrm>
          <a:prstGeom prst="downArrow">
            <a:avLst>
              <a:gd name="adj1" fmla="val 50000"/>
              <a:gd name="adj2" fmla="val 55637"/>
            </a:avLst>
          </a:prstGeom>
          <a:solidFill>
            <a:srgbClr val="ECEDB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658225" y="6500813"/>
            <a:ext cx="342900" cy="28575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DBCE2B-DDF0-4150-9FC2-4BCAF0A21121}" type="slidenum">
              <a:rPr lang="ru-RU" b="1">
                <a:solidFill>
                  <a:schemeClr val="tx2">
                    <a:shade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b="1" dirty="0">
              <a:solidFill>
                <a:schemeClr val="tx2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1282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11847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FFFF00"/>
                </a:solidFill>
              </a:rPr>
              <a:t>ОБЛАСТИ ПРАВОПРИМЕНЕНИЯ</a:t>
            </a:r>
          </a:p>
          <a:p>
            <a:pPr algn="ctr"/>
            <a:r>
              <a:rPr lang="ru-RU" altLang="ru-RU" sz="2000" b="1">
                <a:solidFill>
                  <a:srgbClr val="FFFF00"/>
                </a:solidFill>
              </a:rPr>
              <a:t> </a:t>
            </a:r>
            <a:r>
              <a:rPr lang="ru-RU" altLang="ru-RU" b="1">
                <a:solidFill>
                  <a:srgbClr val="FFFF00"/>
                </a:solidFill>
              </a:rPr>
              <a:t>ФЕДЕРАЛЬНЫХ ОРГАНОВ ИСПОЛНИТЕЛЬНОЙ  ВЛАСТИ  </a:t>
            </a:r>
          </a:p>
          <a:p>
            <a:pPr algn="ctr"/>
            <a:r>
              <a:rPr lang="ru-RU" altLang="ru-RU" b="1">
                <a:solidFill>
                  <a:srgbClr val="FFFF00"/>
                </a:solidFill>
              </a:rPr>
              <a:t>В СФЕРЕ ЭКСПОРТНОГО КОНТРОЛЯ</a:t>
            </a:r>
          </a:p>
        </p:txBody>
      </p:sp>
      <p:pic>
        <p:nvPicPr>
          <p:cNvPr id="19" name="Рисунок 18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5988" y="214313"/>
            <a:ext cx="465137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05725" cy="836613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FFFF00"/>
                </a:solidFill>
              </a:rPr>
              <a:t>САНКЦИИ ЗА НАРУШЕНИЕ экспортного контроля</a:t>
            </a:r>
            <a:br>
              <a:rPr lang="ru-RU" altLang="ru-RU" sz="2000" b="1" smtClean="0">
                <a:solidFill>
                  <a:srgbClr val="FFFF00"/>
                </a:solidFill>
              </a:rPr>
            </a:br>
            <a:r>
              <a:rPr lang="ru-RU" altLang="ru-RU" sz="1600" b="1" smtClean="0">
                <a:solidFill>
                  <a:srgbClr val="FFFF00"/>
                </a:solidFill>
              </a:rPr>
              <a:t>предусмотрены: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836613"/>
            <a:ext cx="5040312" cy="6021387"/>
          </a:xfrm>
          <a:solidFill>
            <a:srgbClr val="BDB0EE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b="1" u="sng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900" b="1" u="sng" dirty="0" smtClean="0">
                <a:solidFill>
                  <a:srgbClr val="0099FF"/>
                </a:solidFill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АДМИНИСТРАТИВНЫМ  КОДЕКСОМ (КоАП РФ)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14.20</a:t>
            </a:r>
            <a:r>
              <a:rPr lang="ru-RU" sz="1400" dirty="0" smtClean="0">
                <a:solidFill>
                  <a:srgbClr val="0070C0"/>
                </a:solidFill>
              </a:rPr>
              <a:t>. Нарушение законодательства об экспортном контроле.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Часть 1 Осуществление ВЭО – без лицензий...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dirty="0" smtClean="0">
                <a:solidFill>
                  <a:srgbClr val="0070C0"/>
                </a:solidFill>
              </a:rPr>
              <a:t>Часть 2 Несоблюдение ... Порядка учета ВЭО...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17.7.</a:t>
            </a:r>
            <a:r>
              <a:rPr lang="ru-RU" sz="1400" dirty="0" smtClean="0">
                <a:solidFill>
                  <a:srgbClr val="0070C0"/>
                </a:solidFill>
              </a:rPr>
              <a:t>Невыполнение законных требований прокурора, следователя, дознавателя или должностного лица, осуществляющего </a:t>
            </a:r>
            <a:r>
              <a:rPr lang="ru-RU" sz="1400" dirty="0" err="1" smtClean="0">
                <a:solidFill>
                  <a:srgbClr val="0070C0"/>
                </a:solidFill>
              </a:rPr>
              <a:t>произ-водство</a:t>
            </a:r>
            <a:r>
              <a:rPr lang="ru-RU" sz="1400" dirty="0" smtClean="0">
                <a:solidFill>
                  <a:srgbClr val="0070C0"/>
                </a:solidFill>
              </a:rPr>
              <a:t> по делу об административном </a:t>
            </a:r>
            <a:r>
              <a:rPr lang="ru-RU" sz="1400" dirty="0" err="1" smtClean="0">
                <a:solidFill>
                  <a:srgbClr val="0070C0"/>
                </a:solidFill>
              </a:rPr>
              <a:t>право-нарушении</a:t>
            </a:r>
            <a:endParaRPr lang="ru-RU" sz="14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17.9. </a:t>
            </a:r>
            <a:r>
              <a:rPr lang="ru-RU" sz="1400" dirty="0" smtClean="0">
                <a:solidFill>
                  <a:srgbClr val="0070C0"/>
                </a:solidFill>
              </a:rPr>
              <a:t>Заведомо ложные показание </a:t>
            </a:r>
            <a:r>
              <a:rPr lang="ru-RU" sz="1400" dirty="0" err="1" smtClean="0">
                <a:solidFill>
                  <a:srgbClr val="0070C0"/>
                </a:solidFill>
              </a:rPr>
              <a:t>свиде-теля</a:t>
            </a:r>
            <a:r>
              <a:rPr lang="ru-RU" sz="1400" dirty="0" smtClean="0">
                <a:solidFill>
                  <a:srgbClr val="0070C0"/>
                </a:solidFill>
              </a:rPr>
              <a:t>, пояснение специалиста, заключение </a:t>
            </a:r>
            <a:r>
              <a:rPr lang="ru-RU" sz="1400" dirty="0" err="1" smtClean="0">
                <a:solidFill>
                  <a:srgbClr val="0070C0"/>
                </a:solidFill>
              </a:rPr>
              <a:t>эк-сперта</a:t>
            </a:r>
            <a:r>
              <a:rPr lang="ru-RU" sz="1400" dirty="0" smtClean="0">
                <a:solidFill>
                  <a:srgbClr val="0070C0"/>
                </a:solidFill>
              </a:rPr>
              <a:t> или заведомо неправильный перевод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19.4</a:t>
            </a:r>
            <a:r>
              <a:rPr lang="ru-RU" sz="1400" dirty="0" smtClean="0">
                <a:solidFill>
                  <a:srgbClr val="0070C0"/>
                </a:solidFill>
              </a:rPr>
              <a:t>. Неповиновение законному </a:t>
            </a:r>
            <a:r>
              <a:rPr lang="ru-RU" sz="1400" dirty="0" err="1" smtClean="0">
                <a:solidFill>
                  <a:srgbClr val="0070C0"/>
                </a:solidFill>
              </a:rPr>
              <a:t>распоря-жению</a:t>
            </a:r>
            <a:r>
              <a:rPr lang="ru-RU" sz="1400" dirty="0" smtClean="0">
                <a:solidFill>
                  <a:srgbClr val="0070C0"/>
                </a:solidFill>
              </a:rPr>
              <a:t> должностного лица органа,  </a:t>
            </a:r>
            <a:r>
              <a:rPr lang="ru-RU" sz="1400" dirty="0" err="1" smtClean="0">
                <a:solidFill>
                  <a:srgbClr val="0070C0"/>
                </a:solidFill>
              </a:rPr>
              <a:t>осущест-вляющего</a:t>
            </a:r>
            <a:r>
              <a:rPr lang="ru-RU" sz="1400" dirty="0" smtClean="0">
                <a:solidFill>
                  <a:srgbClr val="0070C0"/>
                </a:solidFill>
              </a:rPr>
              <a:t> государственный надзор  (контроль)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19.4</a:t>
            </a:r>
            <a:r>
              <a:rPr lang="ru-RU" sz="1400" dirty="0" smtClean="0">
                <a:solidFill>
                  <a:srgbClr val="0070C0"/>
                </a:solidFill>
              </a:rPr>
              <a:t>.</a:t>
            </a:r>
            <a:r>
              <a:rPr lang="ru-RU" sz="1400" b="1" dirty="0" smtClean="0">
                <a:solidFill>
                  <a:srgbClr val="0070C0"/>
                </a:solidFill>
              </a:rPr>
              <a:t>1 </a:t>
            </a:r>
            <a:r>
              <a:rPr lang="ru-RU" sz="1400" dirty="0" smtClean="0">
                <a:solidFill>
                  <a:srgbClr val="0070C0"/>
                </a:solidFill>
              </a:rPr>
              <a:t>Воспрепятствование законной деятельности должностного лица органа государственного контроля (надзора), органа муниципального контроля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19.5</a:t>
            </a:r>
            <a:r>
              <a:rPr lang="ru-RU" sz="1400" dirty="0" smtClean="0">
                <a:solidFill>
                  <a:srgbClr val="0070C0"/>
                </a:solidFill>
              </a:rPr>
              <a:t>.Невыполнение в срок законного  предписания (постановления, представления, решения) органа (должностного лица), осуществляющего государственный надзор (контроль)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</a:rPr>
              <a:t>Статья 19.8</a:t>
            </a:r>
            <a:r>
              <a:rPr lang="ru-RU" sz="1400" dirty="0" smtClean="0">
                <a:solidFill>
                  <a:srgbClr val="0070C0"/>
                </a:solidFill>
              </a:rPr>
              <a:t>. Непредставление ходатайств, </a:t>
            </a:r>
            <a:r>
              <a:rPr lang="ru-RU" sz="1400" dirty="0" err="1" smtClean="0">
                <a:solidFill>
                  <a:srgbClr val="0070C0"/>
                </a:solidFill>
              </a:rPr>
              <a:t>уве-домлений</a:t>
            </a:r>
            <a:r>
              <a:rPr lang="ru-RU" sz="1400" dirty="0" smtClean="0">
                <a:solidFill>
                  <a:srgbClr val="0070C0"/>
                </a:solidFill>
              </a:rPr>
              <a:t> (заявлений), сведений (</a:t>
            </a:r>
            <a:r>
              <a:rPr lang="ru-RU" sz="1400" dirty="0" err="1" smtClean="0">
                <a:solidFill>
                  <a:srgbClr val="0070C0"/>
                </a:solidFill>
              </a:rPr>
              <a:t>информа-ции</a:t>
            </a:r>
            <a:r>
              <a:rPr lang="ru-RU" sz="1400" dirty="0" smtClean="0">
                <a:solidFill>
                  <a:srgbClr val="0070C0"/>
                </a:solidFill>
              </a:rPr>
              <a:t>) в органы, уполномоченные в области экспортного контроля </a:t>
            </a:r>
          </a:p>
          <a:p>
            <a:pPr>
              <a:buFontTx/>
              <a:buNone/>
              <a:defRPr/>
            </a:pPr>
            <a:r>
              <a:rPr lang="ru-RU" sz="1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Статья 20.25.</a:t>
            </a:r>
            <a:r>
              <a:rPr lang="ru-RU" sz="1400" dirty="0" smtClean="0">
                <a:solidFill>
                  <a:srgbClr val="0070C0"/>
                </a:solidFill>
              </a:rPr>
              <a:t> Неуплата административного штрафа</a:t>
            </a:r>
            <a:endParaRPr lang="ru-RU" sz="14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rgbClr val="0099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64163" y="836613"/>
            <a:ext cx="3600450" cy="6021387"/>
          </a:xfrm>
          <a:solidFill>
            <a:srgbClr val="FC4436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solidFill>
                  <a:srgbClr val="FFFF00"/>
                </a:solidFill>
              </a:rPr>
              <a:t>УГОЛОВНЫМ  КОДЕКСОМ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solidFill>
                  <a:srgbClr val="FFFF00"/>
                </a:solidFill>
              </a:rPr>
              <a:t> (УК РФ)</a:t>
            </a:r>
            <a:endParaRPr lang="ru-RU" altLang="ru-RU" sz="140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solidFill>
                  <a:srgbClr val="FFFF00"/>
                </a:solidFill>
              </a:rPr>
              <a:t>Статья 189</a:t>
            </a:r>
            <a:r>
              <a:rPr lang="ru-RU" altLang="ru-RU" sz="1400" smtClean="0">
                <a:solidFill>
                  <a:srgbClr val="FFFF00"/>
                </a:solidFill>
              </a:rPr>
              <a:t>. «Незаконные экспорт или передача сырья, материалов, оборудования, технологий, научно-технической информации, незаконное выполнение работ (оказание услуг), которые могут быть использованы при создании оружия массового поражения, вооружения и военной техники»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smtClean="0">
                <a:solidFill>
                  <a:srgbClr val="FFFF00"/>
                </a:solidFill>
              </a:rPr>
              <a:t>Статья 226.1. </a:t>
            </a:r>
            <a:r>
              <a:rPr lang="ru-RU" altLang="ru-RU" sz="1400" smtClean="0">
                <a:solidFill>
                  <a:srgbClr val="FFFF00"/>
                </a:solidFill>
              </a:rPr>
              <a:t>«Контрабанда сильнодействующих, ядовитых, отравляющих, взрывчатых, радиоактивных веществ, радиационных источников, ядерных материалов, огнестрельного оружия и его основных частей, взрывных устройств, боеприпасов, оружия массового поражения, средств его доставки, иного вооружения, иной военной техники, а также материалов и оборудования, которые могут быть использованы при создании оружия массового поражения, средств его доставки, иного вооружения, иной военной техники, а равно стратегически важных товаров и ресурсов или культурных ценностей»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658225" y="6500813"/>
            <a:ext cx="342900" cy="28575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D0EBD8-4415-404F-992D-5CACDF86C238}" type="slidenum">
              <a:rPr lang="ru-RU" b="1">
                <a:solidFill>
                  <a:schemeClr val="tx2">
                    <a:shade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b="1" dirty="0">
              <a:solidFill>
                <a:schemeClr val="tx2">
                  <a:shade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569325" cy="5903913"/>
          </a:xfrm>
          <a:solidFill>
            <a:srgbClr val="BDB0EE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b="1" u="sng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u="sng" dirty="0" smtClean="0">
                <a:solidFill>
                  <a:srgbClr val="FF0000"/>
                </a:solidFill>
              </a:rPr>
              <a:t>Статья 14.20. (КоАП) </a:t>
            </a:r>
            <a:r>
              <a:rPr lang="ru-RU" sz="1800" b="1" dirty="0" smtClean="0">
                <a:solidFill>
                  <a:srgbClr val="FF0000"/>
                </a:solidFill>
              </a:rPr>
              <a:t>Нарушение законодательства об экспортном контроле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     </a:t>
            </a:r>
            <a:r>
              <a:rPr lang="ru-RU" sz="1800" dirty="0" smtClean="0">
                <a:solidFill>
                  <a:schemeClr val="bg1"/>
                </a:solidFill>
              </a:rPr>
              <a:t>1. Осуществление внешнеэкономических операций с товарами, информацией, работами, услугами либо результатами интеллектуальной деятельности, которые могут быть использованы при создании оружия массового поражения, средств его доставки, иных видов вооружения и военной техники и в отношении которых установлен экспортный контроль, без специального разрешения (лицензии), если такое разрешение (такая лицензия) обязательно (обязательна), либо с нарушением требований (условий, ограничений), установленных разрешением (лицензией), а равно с использованием разрешения (лицензии), полученного (полученной) незаконно, либо с представлением документов, содержащих недостоверные сведения, </a:t>
            </a:r>
            <a:r>
              <a:rPr lang="ru-RU" sz="1400" dirty="0" smtClean="0">
                <a:solidFill>
                  <a:schemeClr val="bg1"/>
                </a:solidFill>
              </a:rPr>
              <a:t>за исключением случаев, предусмотренных статьями 16.1, 16.3, 16.19 настоящего Кодекса,</a:t>
            </a:r>
            <a:r>
              <a:rPr lang="ru-RU" sz="1800" dirty="0" smtClean="0">
                <a:solidFill>
                  <a:schemeClr val="bg1"/>
                </a:solidFill>
              </a:rPr>
              <a:t>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 </a:t>
            </a:r>
            <a:r>
              <a:rPr lang="ru-RU" sz="1800" b="1" i="1" dirty="0" smtClean="0">
                <a:solidFill>
                  <a:schemeClr val="bg1"/>
                </a:solidFill>
              </a:rPr>
              <a:t>влечет наложение административного штрафа на граждан, должностных лиц и юридических лиц в размере </a:t>
            </a:r>
            <a:r>
              <a:rPr lang="ru-RU" sz="1800" b="1" i="1" u="sng" dirty="0" smtClean="0">
                <a:solidFill>
                  <a:schemeClr val="bg1"/>
                </a:solidFill>
              </a:rPr>
              <a:t>стоимости товаров, информации, работ, услуг либо результатов интеллектуальной деятельности, явившихся предметами административного правонарушения</a:t>
            </a:r>
            <a:r>
              <a:rPr lang="ru-RU" sz="1800" b="1" i="1" dirty="0" smtClean="0">
                <a:solidFill>
                  <a:schemeClr val="bg1"/>
                </a:solidFill>
              </a:rPr>
              <a:t>, с их конфискацией или без таковой либо конфискацию предметов административного правонарушения.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</a:t>
            </a:r>
            <a:endParaRPr lang="ru-RU" sz="18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676456" y="6453336"/>
            <a:ext cx="46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0C41ABBD-761F-42BD-822C-BC3D8925FC7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24862" cy="6191250"/>
          </a:xfrm>
          <a:solidFill>
            <a:srgbClr val="BDB0EE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/>
              <a:t>      </a:t>
            </a:r>
            <a:r>
              <a:rPr lang="ru-RU" sz="1600" b="1" u="sng" dirty="0" smtClean="0">
                <a:solidFill>
                  <a:srgbClr val="FF0000"/>
                </a:solidFill>
              </a:rPr>
              <a:t>Статья 14.20.</a:t>
            </a:r>
            <a:r>
              <a:rPr lang="ru-RU" sz="1600" dirty="0" smtClean="0">
                <a:solidFill>
                  <a:srgbClr val="FF0000"/>
                </a:solidFill>
              </a:rPr>
              <a:t> (продолжение)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</a:t>
            </a:r>
            <a:r>
              <a:rPr lang="ru-RU" sz="1600" dirty="0" smtClean="0">
                <a:solidFill>
                  <a:schemeClr val="bg1"/>
                </a:solidFill>
              </a:rPr>
              <a:t>2. Несоблюдение установленного порядка ведения учета внешнеэкономических сделок с товарами, информацией, работами, услугами либо результатами интеллектуальной деятельности для целей экспортного контроля, а равно нарушение установленных сроков хранения соответствующих учетных документов -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    </a:t>
            </a:r>
            <a:r>
              <a:rPr lang="ru-RU" sz="1600" b="1" i="1" dirty="0" smtClean="0">
                <a:solidFill>
                  <a:schemeClr val="bg1"/>
                </a:solidFill>
              </a:rPr>
              <a:t>влечет наложение административного штрафа на должностных лиц в размере </a:t>
            </a:r>
            <a:r>
              <a:rPr lang="ru-RU" sz="1600" b="1" i="1" u="sng" dirty="0" smtClean="0">
                <a:solidFill>
                  <a:schemeClr val="bg1"/>
                </a:solidFill>
              </a:rPr>
              <a:t>от 1 тысячи до 2 тысяч руб.</a:t>
            </a:r>
            <a:r>
              <a:rPr lang="ru-RU" sz="1600" b="1" i="1" dirty="0" smtClean="0">
                <a:solidFill>
                  <a:schemeClr val="bg1"/>
                </a:solidFill>
              </a:rPr>
              <a:t>; на юридических лиц –</a:t>
            </a:r>
            <a:r>
              <a:rPr lang="ru-RU" sz="1600" b="1" i="1" u="sng" dirty="0" smtClean="0">
                <a:solidFill>
                  <a:schemeClr val="bg1"/>
                </a:solidFill>
              </a:rPr>
              <a:t>от 10 тысяч до 20 тысяч руб</a:t>
            </a:r>
            <a:r>
              <a:rPr lang="ru-RU" sz="1600" b="1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b="1" u="sng" dirty="0" smtClean="0">
                <a:solidFill>
                  <a:srgbClr val="FF0000"/>
                </a:solidFill>
              </a:rPr>
              <a:t>Статья 19.4. (КоАП) </a:t>
            </a:r>
            <a:r>
              <a:rPr lang="ru-RU" sz="1600" b="1" dirty="0" smtClean="0">
                <a:solidFill>
                  <a:srgbClr val="FF0000"/>
                </a:solidFill>
              </a:rPr>
              <a:t>Неповиновение законному распоряжению должностного лица органа, осуществляющего государственный надзор (контроль)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4. Невыполнение законных требований должностного лица органа, уполномоченного в области экспортного контроля, а равно воспрепятствование осуществлению этим должностным лицом служебных обязанностей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      влечет наложение административного штрафа на граждан в размере  </a:t>
            </a:r>
            <a:r>
              <a:rPr lang="ru-RU" sz="1600" b="1" i="1" u="sng" dirty="0" smtClean="0">
                <a:solidFill>
                  <a:schemeClr val="bg1"/>
                </a:solidFill>
              </a:rPr>
              <a:t>от 1 до 2-х </a:t>
            </a:r>
            <a:r>
              <a:rPr lang="ru-RU" sz="1600" b="1" i="1" u="sng" dirty="0" err="1" smtClean="0">
                <a:solidFill>
                  <a:schemeClr val="bg1"/>
                </a:solidFill>
              </a:rPr>
              <a:t>тыс</a:t>
            </a:r>
            <a:r>
              <a:rPr lang="ru-RU" sz="1600" b="1" i="1" u="sng" dirty="0" smtClean="0">
                <a:solidFill>
                  <a:schemeClr val="bg1"/>
                </a:solidFill>
              </a:rPr>
              <a:t> руб</a:t>
            </a:r>
            <a:r>
              <a:rPr lang="ru-RU" sz="1600" b="1" i="1" dirty="0" smtClean="0">
                <a:solidFill>
                  <a:schemeClr val="bg1"/>
                </a:solidFill>
              </a:rPr>
              <a:t>.; на должностных лиц –  </a:t>
            </a:r>
            <a:r>
              <a:rPr lang="ru-RU" sz="1600" b="1" i="1" u="sng" dirty="0" smtClean="0">
                <a:solidFill>
                  <a:schemeClr val="bg1"/>
                </a:solidFill>
              </a:rPr>
              <a:t>от 5  до 10 тыс. рублей.</a:t>
            </a:r>
          </a:p>
          <a:p>
            <a:pPr eaLnBrk="1" hangingPunct="1">
              <a:buFont typeface="Wingdings" pitchFamily="2" charset="2"/>
              <a:buNone/>
            </a:pPr>
            <a:endParaRPr lang="ru-RU" sz="1600" b="1" i="1" dirty="0" smtClean="0"/>
          </a:p>
          <a:p>
            <a:pPr eaLnBrk="1" hangingPunct="1"/>
            <a:endParaRPr lang="ru-RU" sz="1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676456" y="6453336"/>
            <a:ext cx="46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0C41ABBD-761F-42BD-822C-BC3D8925FC7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496300" cy="6264275"/>
          </a:xfrm>
          <a:solidFill>
            <a:srgbClr val="BDB0EE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b="1" u="sng" dirty="0" smtClean="0">
                <a:solidFill>
                  <a:srgbClr val="FF0000"/>
                </a:solidFill>
              </a:rPr>
              <a:t>Статья 19.4.1. (КоАП) </a:t>
            </a:r>
            <a:r>
              <a:rPr lang="ru-RU" sz="1800" b="1" dirty="0" smtClean="0">
                <a:solidFill>
                  <a:srgbClr val="FF0000"/>
                </a:solidFill>
              </a:rPr>
              <a:t>Воспрепятствование законной деятельности должностного лица органа государственного контроля (надзора), органа муниципального контроля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1. Воспрепятствование законной деятельности должностного лица органа государственного контроля (надзора), органа муниципального контроля по проведению проверок или уклонение от таких проверок –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1"/>
                </a:solidFill>
              </a:rPr>
              <a:t>     влечет наложение административного штрафа на граждан в размере от пятисот до одной тысячи руб.; на должностных лиц -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двух тысяч до четырех тысяч руб. </a:t>
            </a:r>
            <a:r>
              <a:rPr lang="ru-RU" sz="1800" b="1" i="1" dirty="0" smtClean="0">
                <a:solidFill>
                  <a:schemeClr val="bg1"/>
                </a:solidFill>
              </a:rPr>
              <a:t>; на юридических лиц -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пяти тысяч до десяти тысяч руб</a:t>
            </a:r>
            <a:r>
              <a:rPr lang="ru-RU" sz="1800" b="1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2. Действия (бездействие), предусмотренные частью 1 настоящей статьи, повлекшие невозможность проведения или завершения проверки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i="1" dirty="0" smtClean="0">
                <a:solidFill>
                  <a:schemeClr val="bg1"/>
                </a:solidFill>
              </a:rPr>
              <a:t>влекут наложение административного штрафа на должностных лиц в размере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пяти тысяч до десяти тысяч руб</a:t>
            </a:r>
            <a:r>
              <a:rPr lang="ru-RU" sz="1800" b="1" i="1" dirty="0" smtClean="0">
                <a:solidFill>
                  <a:schemeClr val="bg1"/>
                </a:solidFill>
              </a:rPr>
              <a:t>.; на юридических лиц -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двадцати тысяч до пятидесяти тысяч руб</a:t>
            </a:r>
            <a:r>
              <a:rPr lang="ru-RU" sz="1800" b="1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u="sng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604448" y="6522602"/>
            <a:ext cx="539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0C41ABBD-761F-42BD-822C-BC3D8925FC7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713788" cy="6119812"/>
          </a:xfrm>
          <a:solidFill>
            <a:srgbClr val="BDB0EE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 </a:t>
            </a:r>
            <a:r>
              <a:rPr lang="ru-RU" sz="1800" b="1" u="sng" dirty="0" smtClean="0">
                <a:solidFill>
                  <a:srgbClr val="FF0000"/>
                </a:solidFill>
              </a:rPr>
              <a:t>Статья 19.4.1(КоАП) </a:t>
            </a:r>
            <a:r>
              <a:rPr lang="ru-RU" sz="1800" dirty="0" smtClean="0">
                <a:solidFill>
                  <a:srgbClr val="FF0000"/>
                </a:solidFill>
              </a:rPr>
              <a:t> (продолжение)</a:t>
            </a: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dirty="0" smtClean="0"/>
          </a:p>
          <a:p>
            <a:pPr eaLnBrk="1" hangingPunct="1"/>
            <a:r>
              <a:rPr lang="ru-RU" sz="1800" dirty="0" smtClean="0">
                <a:solidFill>
                  <a:schemeClr val="bg1"/>
                </a:solidFill>
              </a:rPr>
              <a:t>3. Повторное совершение административного правонарушения, предусмотренного частью 2 настоящей статьи, -</a:t>
            </a:r>
          </a:p>
          <a:p>
            <a:pPr eaLnBrk="1" hangingPunct="1"/>
            <a:r>
              <a:rPr lang="ru-RU" sz="1800" b="1" i="1" dirty="0" smtClean="0">
                <a:solidFill>
                  <a:schemeClr val="bg1"/>
                </a:solidFill>
              </a:rPr>
              <a:t>влечет наложение административного штрафа на должностных лиц в размере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десяти тысяч до двадцати тысяч руб</a:t>
            </a:r>
            <a:r>
              <a:rPr lang="ru-RU" sz="1800" b="1" i="1" dirty="0" smtClean="0">
                <a:solidFill>
                  <a:schemeClr val="bg1"/>
                </a:solidFill>
              </a:rPr>
              <a:t>. или дисквалификацию на срок от шести месяцев до одного года; на юридических лиц -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пятидесяти тысяч до ста тысяч руб</a:t>
            </a:r>
            <a:r>
              <a:rPr lang="ru-RU" sz="1800" b="1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/>
              <a:t> </a:t>
            </a:r>
            <a:r>
              <a:rPr lang="ru-RU" sz="1800" b="1" u="sng" dirty="0" smtClean="0">
                <a:solidFill>
                  <a:srgbClr val="FF0000"/>
                </a:solidFill>
              </a:rPr>
              <a:t>Статья 19.5. (КоАП) </a:t>
            </a:r>
            <a:r>
              <a:rPr lang="ru-RU" sz="1800" b="1" dirty="0" smtClean="0">
                <a:solidFill>
                  <a:srgbClr val="FF0000"/>
                </a:solidFill>
              </a:rPr>
              <a:t>Невыполнение в срок законного предписания (постановления, представления, решения) органа (должностного лица), осуществляющего государственный надзор (контроль)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2. Невыполнение в установленный срок законного предписания, решения органа, уполномоченного в области экспортного контроля, его территориального органа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      влечет наложение административного штрафа на должностных лиц в размере 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5 до 10 тыс. руб</a:t>
            </a:r>
            <a:r>
              <a:rPr lang="ru-RU" sz="1800" b="1" i="1" dirty="0" smtClean="0">
                <a:solidFill>
                  <a:schemeClr val="bg1"/>
                </a:solidFill>
              </a:rPr>
              <a:t>. или дисквалификацию на срок до трех лет; на юридических лиц –  </a:t>
            </a:r>
            <a:r>
              <a:rPr lang="ru-RU" sz="1800" b="1" i="1" u="sng" dirty="0" smtClean="0">
                <a:solidFill>
                  <a:schemeClr val="bg1"/>
                </a:solidFill>
              </a:rPr>
              <a:t>от 200 до 500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8604448" y="6376743"/>
            <a:ext cx="539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0C41ABBD-761F-42BD-822C-BC3D8925FC7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900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FF00"/>
                </a:solidFill>
              </a:rPr>
              <a:t>Нормативно-правовая база осуществления контроля</a:t>
            </a:r>
            <a:r>
              <a:rPr lang="ru-RU" altLang="ru-RU" sz="1600" smtClean="0">
                <a:solidFill>
                  <a:srgbClr val="FFFF00"/>
                </a:solidFill>
              </a:rPr>
              <a:t/>
            </a:r>
            <a:br>
              <a:rPr lang="ru-RU" altLang="ru-RU" sz="1600" smtClean="0">
                <a:solidFill>
                  <a:srgbClr val="FFFF00"/>
                </a:solidFill>
              </a:rPr>
            </a:br>
            <a:endParaRPr lang="ru-RU" altLang="ru-RU" sz="16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1133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Федеральный закон от 18 июля 1999 г. № 183-ФЗ «Об экспортном контроле»;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Федеральный закон от 24 июля 2007 г. № 209-ФЗ «О развитии малого и среднего предпринимательства в Российской Федерации»;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Федеральный закон от 26 декабря 2008 г.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Кодекс Российской Федерации об административных правонарушениях;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Указ Президента РФ от 16 августа 2004 г. № 1085 «Вопросы Федеральной службы по техническому и экспортному контролю»;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Постановление Правительства РФ от 13 июня 2012 г. № 582 «Об утверждении правил организации и проведения проверок российских участников внешнеэкономической деятельности, осуществляющих внешнеэкономические операции с товарами, информацией, работами, услугами, результатами интеллектуальной деятельности (правами на них), которые могут быть использованы при создании оружия массового поражения, средств его доставки, иных видов вооружения и военной техники либо при подготовке и (или) совершении террористических актов»;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600" dirty="0" smtClean="0">
                <a:latin typeface="Arial" charset="0"/>
                <a:cs typeface="Arial" charset="0"/>
              </a:rPr>
              <a:t>Приказ ФСТЭК России от 17 мая 2017 г. № 89 «Административный регламент исполнения Федеральной службой по техническому и экспортному контролю государственной функции по осуществлению (в пределах своей компетенции) контроля за экспортом и (или) импортом товаров (работ, услуг), информации, результатов интеллектуальной деятельности, в отношении которых установлен экспортный контроль».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B9DB7-861F-48D4-A0B3-DEBBBF5FAA7D}" type="slidenum">
              <a:rPr lang="ru-RU" sz="1800" smtClean="0"/>
              <a:pPr>
                <a:defRPr/>
              </a:pPr>
              <a:t>2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15888"/>
            <a:ext cx="8229600" cy="777875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FF0000"/>
                </a:solidFill>
              </a:rPr>
              <a:t>Примеры из практики правоприменения 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в Российской Федерации</a:t>
            </a:r>
          </a:p>
        </p:txBody>
      </p:sp>
      <p:graphicFrame>
        <p:nvGraphicFramePr>
          <p:cNvPr id="24594" name="Group 18"/>
          <p:cNvGraphicFramePr>
            <a:graphicFrameLocks noGrp="1"/>
          </p:cNvGraphicFramePr>
          <p:nvPr>
            <p:ph sz="quarter" idx="4"/>
          </p:nvPr>
        </p:nvGraphicFramePr>
        <p:xfrm>
          <a:off x="3132138" y="3860800"/>
          <a:ext cx="2808288" cy="320675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320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ОАО «Каустик»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(г. Волгоград) за непредставление сведений по запросу ФСТЭК России по результатам рассмотрения дела об административном правонарушении по ч. 2 ст. 19.8  КоАП РФ руководителем Управления ФСТЭК России по ЮФО принято решение о наложении административного штрафа в размере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 тыс.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24" marB="4572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5" name="Picture 16" descr="index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628775"/>
            <a:ext cx="2592387" cy="1439863"/>
          </a:xfrm>
          <a:noFill/>
        </p:spPr>
      </p:pic>
      <p:pic>
        <p:nvPicPr>
          <p:cNvPr id="20486" name="Picture 16" descr="airshow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628775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17"/>
          <p:cNvGraphicFramePr>
            <a:graphicFrameLocks/>
          </p:cNvGraphicFramePr>
          <p:nvPr/>
        </p:nvGraphicFramePr>
        <p:xfrm>
          <a:off x="6011863" y="3789363"/>
          <a:ext cx="2808287" cy="3292475"/>
        </p:xfrm>
        <a:graphic>
          <a:graphicData uri="http://schemas.openxmlformats.org/drawingml/2006/table">
            <a:tbl>
              <a:tblPr/>
              <a:tblGrid>
                <a:gridCol w="2808287"/>
              </a:tblGrid>
              <a:tr h="329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ОАО «Конструкторское бюро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химавтоматики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(г. Воронеж) за нарушение порядка передачи контролируемой продукции на территории РФ по результатам рассмотрения дела об АП по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ч. 1 ст. 14.20  КоАП РФ руководителем Управления ФСТЭК России по ЦФО наложен штраф в размере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1164,2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sz="quarter" idx="3"/>
          </p:nvPr>
        </p:nvSpPr>
        <p:spPr>
          <a:xfrm>
            <a:off x="250825" y="3938588"/>
            <a:ext cx="2808288" cy="21875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200" dirty="0" smtClean="0"/>
              <a:t>На ГОУ ВПО «МАТИ» - РГТУ  им. К.Э.Циолковского» за нарушение порядка обучения иностранных студентов по результатам рассмотрения дела об административном правонарушении по </a:t>
            </a:r>
          </a:p>
          <a:p>
            <a:pPr marL="0" algn="just" eaLnBrk="1" hangingPunct="1">
              <a:buFont typeface="Wingdings 2" pitchFamily="18" charset="2"/>
              <a:buNone/>
              <a:defRPr/>
            </a:pPr>
            <a:r>
              <a:rPr lang="ru-RU" sz="1200" dirty="0" smtClean="0"/>
              <a:t>ст. 14.20  КоАП руководителем Управления ФСТЭК России по ЦФО 04.02.2010 принято решение о наложении административного штрафа в размере </a:t>
            </a:r>
          </a:p>
          <a:p>
            <a:pPr marL="0" algn="just" eaLnBrk="1" hangingPunct="1">
              <a:buFont typeface="Wingdings 2" pitchFamily="18" charset="2"/>
              <a:buNone/>
              <a:defRPr/>
            </a:pPr>
            <a:r>
              <a:rPr lang="ru-RU" sz="1200" dirty="0" smtClean="0"/>
              <a:t>324,9 тыс. руб. </a:t>
            </a:r>
          </a:p>
          <a:p>
            <a:pPr>
              <a:defRPr/>
            </a:pPr>
            <a:endParaRPr lang="ru-RU" sz="1200" dirty="0"/>
          </a:p>
        </p:txBody>
      </p:sp>
      <p:pic>
        <p:nvPicPr>
          <p:cNvPr id="20490" name="Picture 72" descr="ind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1628775"/>
            <a:ext cx="2822575" cy="1970088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8676456" y="6381328"/>
            <a:ext cx="467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fld id="{0C41ABBD-761F-42BD-822C-BC3D8925FC7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8E4C2-CF66-4FDB-86EE-BA6DEC067C89}" type="slidenum">
              <a:rPr lang="ru-RU" sz="1800" smtClean="0"/>
              <a:pPr>
                <a:defRPr/>
              </a:pPr>
              <a:t>21</a:t>
            </a:fld>
            <a:endParaRPr lang="ru-RU" sz="1800" dirty="0"/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79388" y="692150"/>
            <a:ext cx="871378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Новосибирцы пытались вывезти противогазы за границу</a:t>
            </a:r>
          </a:p>
          <a:p>
            <a:pPr algn="ctr"/>
            <a:endParaRPr lang="ru-RU" b="1"/>
          </a:p>
          <a:p>
            <a:pPr algn="just"/>
            <a:r>
              <a:rPr lang="ru-RU"/>
              <a:t>	</a:t>
            </a:r>
            <a:r>
              <a:rPr lang="ru-RU" sz="1600"/>
              <a:t>Новосибирские предприниматели пытались незаконно вывезти 600 противогазов из страны. Пограничники посчитали, что они могут быть использованы за границей «при создании вооружений и военной техники». </a:t>
            </a:r>
          </a:p>
          <a:p>
            <a:pPr algn="just"/>
            <a:r>
              <a:rPr lang="ru-RU" sz="1600"/>
              <a:t>	Попытку вывезти крупную партию противогазов пресекли в феврале 2013 года на российско-казахстанской границе сотрудники Алтайской таможни и пограничного управления ФСБ России по Алтайскому краю.</a:t>
            </a:r>
          </a:p>
          <a:p>
            <a:pPr algn="just"/>
            <a:r>
              <a:rPr lang="ru-RU" sz="1600"/>
              <a:t>	«Согласно таможенному законодательству, фигурирующие в делах противогазы относятся к товарам двойного назначения, то есть могут быть использованы при создании вооружений и военной техники, – сообщили в Сибирском таможенном управлении. – В России в отношении подобной продукции действует экспортный контроль, ее вывоз должен осуществляться строго на основании лицензий, выданных Федеральной службой по техническому и экспортному контролю».</a:t>
            </a:r>
          </a:p>
          <a:p>
            <a:pPr algn="just"/>
            <a:r>
              <a:rPr lang="ru-RU" sz="1600"/>
              <a:t>	Предприниматели знали о запрете вывозить противогазы, но решили обойтись без соответствующих документов. В отношение руководителей фирм-поставщиков возбуждены уголовные дела по статье «Незаконное перемещение через Государственную границу РФ материалов и оборудования, которые могут быть использованы при создании оружия массового поражения, средств его доставки, иного вооружения, иной военной техники». Санкцией статьи 226.1 УК РФ предусмотрено наказание в виде лишения свободы на срок от трех до семи лет со штрафом в размере до одного миллиона рублей.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468313" y="188913"/>
            <a:ext cx="849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FF0000"/>
                </a:solidFill>
              </a:rPr>
              <a:t>Примеры нарушений экспортного контроля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 txBox="1">
            <a:spLocks/>
          </p:cNvSpPr>
          <p:nvPr/>
        </p:nvSpPr>
        <p:spPr bwMode="auto">
          <a:xfrm>
            <a:off x="8532440" y="6597352"/>
            <a:ext cx="567110" cy="2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6B8E4C2-CF66-4FDB-86EE-BA6DEC067C89}" type="slidenum">
              <a:rPr lang="ru-RU" smtClean="0"/>
              <a:pPr algn="r"/>
              <a:t>22</a:t>
            </a:fld>
            <a:endParaRPr lang="ru-RU" dirty="0" smtClean="0"/>
          </a:p>
          <a:p>
            <a:pPr algn="r"/>
            <a:fld id="{EEF0BEC4-DE8B-4E74-895B-96AE21D21A14}" type="slidenum">
              <a:rPr lang="ru-RU" altLang="ru-RU" b="1" smtClean="0">
                <a:solidFill>
                  <a:srgbClr val="595959"/>
                </a:solidFill>
                <a:latin typeface="Arial" charset="0"/>
              </a:rPr>
              <a:pPr algn="r"/>
              <a:t>22</a:t>
            </a:fld>
            <a:endParaRPr lang="ru-RU" altLang="ru-RU" b="1" dirty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653327" cy="720080"/>
          </a:xfrm>
          <a:prstGeom prst="rect">
            <a:avLst/>
          </a:prstGeom>
          <a:solidFill>
            <a:srgbClr val="7B1F1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ходе плановых (внеплановых) контрольно – проверочных мероприятий</a:t>
            </a:r>
          </a:p>
          <a:p>
            <a:pPr marL="342900" indent="-342900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Получение информации от таможенных и других правоохранительных органов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04800" y="2397998"/>
            <a:ext cx="7413264" cy="595107"/>
          </a:xfrm>
          <a:prstGeom prst="homePlate">
            <a:avLst/>
          </a:prstGeom>
          <a:solidFill>
            <a:srgbClr val="7B1F1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Выдано Предписаний/Представлений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04800" y="3025705"/>
            <a:ext cx="7413264" cy="595107"/>
          </a:xfrm>
          <a:prstGeom prst="homePlate">
            <a:avLst/>
          </a:prstGeom>
          <a:solidFill>
            <a:srgbClr val="7B1F1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Возбуждено дел об административных правонарушениях (прекращено – 5 %)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17500" y="3653412"/>
            <a:ext cx="7400564" cy="595107"/>
          </a:xfrm>
          <a:prstGeom prst="homePlate">
            <a:avLst/>
          </a:prstGeom>
          <a:solidFill>
            <a:srgbClr val="7B1F1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Передано материалов по подведомственности (в таможенные, органы безопасности, в налоговые, в  ФОИВ в ведении которого находится участник ВЭД)</a:t>
            </a: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812088" y="2397125"/>
            <a:ext cx="1044575" cy="568325"/>
            <a:chOff x="7812360" y="2407028"/>
            <a:chExt cx="1043509" cy="62519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12360" y="2407028"/>
              <a:ext cx="1043509" cy="625191"/>
            </a:xfrm>
            <a:prstGeom prst="rect">
              <a:avLst/>
            </a:prstGeom>
            <a:solidFill>
              <a:srgbClr val="7B1F1F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7964846" y="2562392"/>
              <a:ext cx="738551" cy="372112"/>
            </a:xfrm>
            <a:prstGeom prst="rect">
              <a:avLst/>
            </a:prstGeom>
            <a:noFill/>
          </p:spPr>
          <p:txBody>
            <a:bodyPr wrap="none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6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 30 %</a:t>
              </a: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7827963" y="3013075"/>
            <a:ext cx="1044575" cy="568325"/>
            <a:chOff x="7812360" y="2417843"/>
            <a:chExt cx="1043509" cy="6251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812360" y="2417843"/>
              <a:ext cx="1043509" cy="625191"/>
            </a:xfrm>
            <a:prstGeom prst="rect">
              <a:avLst/>
            </a:prstGeom>
            <a:solidFill>
              <a:srgbClr val="7B1F1F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28893" y="2561989"/>
              <a:ext cx="610441" cy="372911"/>
            </a:xfrm>
            <a:prstGeom prst="rect">
              <a:avLst/>
            </a:prstGeom>
            <a:noFill/>
          </p:spPr>
          <p:txBody>
            <a:bodyPr wrap="none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6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50%</a:t>
              </a:r>
            </a:p>
          </p:txBody>
        </p:sp>
      </p:grpSp>
      <p:grpSp>
        <p:nvGrpSpPr>
          <p:cNvPr id="9" name="Группа 16"/>
          <p:cNvGrpSpPr>
            <a:grpSpLocks/>
          </p:cNvGrpSpPr>
          <p:nvPr/>
        </p:nvGrpSpPr>
        <p:grpSpPr bwMode="auto">
          <a:xfrm>
            <a:off x="7827963" y="3652838"/>
            <a:ext cx="1044575" cy="568325"/>
            <a:chOff x="7812360" y="2417843"/>
            <a:chExt cx="1043509" cy="62519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812360" y="2417843"/>
              <a:ext cx="1043509" cy="625191"/>
            </a:xfrm>
            <a:prstGeom prst="rect">
              <a:avLst/>
            </a:prstGeom>
            <a:solidFill>
              <a:srgbClr val="7B1F1F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96866" y="2561990"/>
              <a:ext cx="674496" cy="372912"/>
            </a:xfrm>
            <a:prstGeom prst="rect">
              <a:avLst/>
            </a:prstGeom>
            <a:noFill/>
          </p:spPr>
          <p:txBody>
            <a:bodyPr wrap="none"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600" b="1" spc="50" dirty="0">
                  <a:ln w="11430"/>
                  <a:solidFill>
                    <a:srgbClr val="FFFF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20 %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23528" y="4297679"/>
            <a:ext cx="8653327" cy="1579593"/>
          </a:xfrm>
          <a:prstGeom prst="rect">
            <a:avLst/>
          </a:prstGeom>
          <a:solidFill>
            <a:srgbClr val="7B1F1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административных правонарушений</a:t>
            </a:r>
          </a:p>
        </p:txBody>
      </p:sp>
      <p:pic>
        <p:nvPicPr>
          <p:cNvPr id="22549" name="Picture 131" descr="photo-8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4657725"/>
            <a:ext cx="12588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5" descr="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714875"/>
            <a:ext cx="7667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6" descr="5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488" y="48006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129" descr="TESTO_875_2_en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7950" y="4584700"/>
            <a:ext cx="9318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323528" y="5977024"/>
            <a:ext cx="8653327" cy="558714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рассмотрения административных дел в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наложен штраф в </a:t>
            </a:r>
            <a:r>
              <a:rPr lang="ru-RU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размере </a:t>
            </a:r>
            <a:r>
              <a:rPr lang="ru-RU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4568,7</a:t>
            </a: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взыскано –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3008,1 </a:t>
            </a:r>
            <a:r>
              <a:rPr lang="ru-RU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3138" y="111125"/>
            <a:ext cx="7775575" cy="438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Примеры нарушений выявленных Управлением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292100" y="1772220"/>
            <a:ext cx="7435576" cy="595107"/>
          </a:xfrm>
          <a:prstGeom prst="homePlate">
            <a:avLst/>
          </a:prstGeom>
          <a:solidFill>
            <a:srgbClr val="7B1F1F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4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Меры реагирования </a:t>
            </a:r>
          </a:p>
        </p:txBody>
      </p:sp>
      <p:pic>
        <p:nvPicPr>
          <p:cNvPr id="22560" name="Picture 45" descr="C:\Users\ASUS\Desktop\Платежи_апрель\190px-Sulfid_sodný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4852988"/>
            <a:ext cx="18097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4E821B-7380-43CA-A7B9-E676DCC6AB47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-61913" y="549275"/>
            <a:ext cx="9205913" cy="6569075"/>
          </a:xfrm>
          <a:prstGeom prst="rect">
            <a:avLst/>
          </a:prstGeom>
          <a:gradFill rotWithShape="1">
            <a:gsLst>
              <a:gs pos="0">
                <a:srgbClr val="EDFDB1">
                  <a:gamma/>
                  <a:shade val="46275"/>
                  <a:invGamma/>
                </a:srgbClr>
              </a:gs>
              <a:gs pos="50000">
                <a:srgbClr val="EDFDB1"/>
              </a:gs>
              <a:gs pos="100000">
                <a:srgbClr val="EDFDB1">
                  <a:gamma/>
                  <a:shade val="46275"/>
                  <a:invGamma/>
                </a:srgbClr>
              </a:gs>
            </a:gsLst>
            <a:lin ang="0" scaled="1"/>
          </a:gradFill>
          <a:ln w="25400" algn="ctr">
            <a:solidFill>
              <a:srgbClr val="FF6600"/>
            </a:solidFill>
            <a:miter lim="800000"/>
            <a:headEnd/>
            <a:tailEnd/>
          </a:ln>
          <a:effectLst>
            <a:outerShdw dist="107763" dir="2700000" algn="ctr" rotWithShape="0">
              <a:srgbClr val="66663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11685" tIns="7011" rIns="11685" bIns="7011"/>
          <a:lstStyle/>
          <a:p>
            <a:pPr algn="ctr" defTabSz="593725"/>
            <a:endParaRPr lang="ru-RU" altLang="ru-RU" sz="20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1196975"/>
            <a:ext cx="903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charset="0"/>
            </a:endParaRP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2987675" y="3284538"/>
            <a:ext cx="3024188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93" tIns="63997" rIns="127993" bIns="63997"/>
          <a:lstStyle/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ФГБОУ ВПО Сиб...</a:t>
            </a: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6011863" y="3284538"/>
            <a:ext cx="2952750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93" tIns="63997" rIns="127993" bIns="63997"/>
          <a:lstStyle/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ООО ТД «Ал...ь»</a:t>
            </a:r>
          </a:p>
        </p:txBody>
      </p:sp>
      <p:pic>
        <p:nvPicPr>
          <p:cNvPr id="23560" name="Picture 21" descr="Инст катализа обор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573463"/>
            <a:ext cx="2519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22" descr="механохим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73463"/>
            <a:ext cx="27701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24"/>
          <p:cNvSpPr txBox="1">
            <a:spLocks noChangeArrowheads="1"/>
          </p:cNvSpPr>
          <p:nvPr/>
        </p:nvSpPr>
        <p:spPr bwMode="auto">
          <a:xfrm>
            <a:off x="-69850" y="3284538"/>
            <a:ext cx="29352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altLang="ru-RU" sz="1200">
              <a:latin typeface="Arial" charset="0"/>
            </a:endParaRPr>
          </a:p>
        </p:txBody>
      </p:sp>
      <p:sp>
        <p:nvSpPr>
          <p:cNvPr id="23563" name="Text Box 25"/>
          <p:cNvSpPr txBox="1">
            <a:spLocks noChangeArrowheads="1"/>
          </p:cNvSpPr>
          <p:nvPr/>
        </p:nvSpPr>
        <p:spPr bwMode="auto">
          <a:xfrm>
            <a:off x="6092825" y="3284538"/>
            <a:ext cx="2800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altLang="ru-RU" sz="1200" b="1">
              <a:latin typeface="Arial" charset="0"/>
            </a:endParaRPr>
          </a:p>
        </p:txBody>
      </p:sp>
      <p:sp>
        <p:nvSpPr>
          <p:cNvPr id="23564" name="Text Box 26"/>
          <p:cNvSpPr txBox="1">
            <a:spLocks noChangeArrowheads="1"/>
          </p:cNvSpPr>
          <p:nvPr/>
        </p:nvSpPr>
        <p:spPr bwMode="auto">
          <a:xfrm>
            <a:off x="0" y="5949950"/>
            <a:ext cx="2800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altLang="ru-RU" sz="1200" b="1">
              <a:latin typeface="Arial" charset="0"/>
            </a:endParaRPr>
          </a:p>
        </p:txBody>
      </p:sp>
      <p:sp>
        <p:nvSpPr>
          <p:cNvPr id="23565" name="Text Box 27"/>
          <p:cNvSpPr txBox="1">
            <a:spLocks noChangeArrowheads="1"/>
          </p:cNvSpPr>
          <p:nvPr/>
        </p:nvSpPr>
        <p:spPr bwMode="auto">
          <a:xfrm>
            <a:off x="3059113" y="4941888"/>
            <a:ext cx="2952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100" i="1">
                <a:solidFill>
                  <a:schemeClr val="bg1"/>
                </a:solidFill>
                <a:latin typeface="Arial" charset="0"/>
              </a:rPr>
              <a:t>Непроведение идентификации продукции при международном обмене. </a:t>
            </a:r>
          </a:p>
          <a:p>
            <a:pPr algn="ctr"/>
            <a:r>
              <a:rPr lang="ru-RU" altLang="ru-RU" sz="1100" i="1">
                <a:solidFill>
                  <a:srgbClr val="FF0000"/>
                </a:solidFill>
                <a:latin typeface="Arial" charset="0"/>
              </a:rPr>
              <a:t>Выдано предписание </a:t>
            </a:r>
            <a:endParaRPr lang="ru-RU" altLang="ru-RU" sz="12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3566" name="Text Box 28"/>
          <p:cNvSpPr txBox="1">
            <a:spLocks noChangeArrowheads="1"/>
          </p:cNvSpPr>
          <p:nvPr/>
        </p:nvSpPr>
        <p:spPr bwMode="auto">
          <a:xfrm>
            <a:off x="6084888" y="4868863"/>
            <a:ext cx="284321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1100" i="1">
                <a:solidFill>
                  <a:schemeClr val="bg1"/>
                </a:solidFill>
                <a:latin typeface="Arial" charset="0"/>
              </a:rPr>
              <a:t>Нарушение правил учёта внешнеэкономических сделок,</a:t>
            </a:r>
          </a:p>
          <a:p>
            <a:pPr algn="ctr">
              <a:lnSpc>
                <a:spcPct val="80000"/>
              </a:lnSpc>
            </a:pPr>
            <a:r>
              <a:rPr lang="ru-RU" altLang="ru-RU" sz="1100" i="1">
                <a:solidFill>
                  <a:schemeClr val="bg1"/>
                </a:solidFill>
                <a:latin typeface="Arial" charset="0"/>
              </a:rPr>
              <a:t>Вывоз товара без лицензии.</a:t>
            </a:r>
          </a:p>
          <a:p>
            <a:pPr algn="ctr">
              <a:lnSpc>
                <a:spcPct val="80000"/>
              </a:lnSpc>
            </a:pPr>
            <a:r>
              <a:rPr lang="ru-RU" altLang="ru-RU" sz="1100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1100" b="1" i="1">
                <a:solidFill>
                  <a:srgbClr val="FF3300"/>
                </a:solidFill>
                <a:latin typeface="Arial" charset="0"/>
              </a:rPr>
              <a:t>Штраф, в</a:t>
            </a:r>
            <a:r>
              <a:rPr lang="ru-RU" altLang="ru-RU" sz="1100" i="1">
                <a:solidFill>
                  <a:srgbClr val="FF0000"/>
                </a:solidFill>
                <a:latin typeface="Arial" charset="0"/>
              </a:rPr>
              <a:t>ыдано предписание</a:t>
            </a:r>
            <a:endParaRPr lang="ru-RU" altLang="ru-RU" sz="110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ru-RU" altLang="ru-RU" sz="1200" b="1" i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3567" name="Rectangle 10"/>
          <p:cNvSpPr>
            <a:spLocks noChangeArrowheads="1"/>
          </p:cNvSpPr>
          <p:nvPr/>
        </p:nvSpPr>
        <p:spPr bwMode="auto">
          <a:xfrm>
            <a:off x="2987675" y="836613"/>
            <a:ext cx="3024188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93" tIns="63997" rIns="127993" bIns="63997"/>
          <a:lstStyle/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ОАО Н...</a:t>
            </a:r>
          </a:p>
        </p:txBody>
      </p:sp>
      <p:sp>
        <p:nvSpPr>
          <p:cNvPr id="23568" name="Rectangle 10"/>
          <p:cNvSpPr>
            <a:spLocks noChangeArrowheads="1"/>
          </p:cNvSpPr>
          <p:nvPr/>
        </p:nvSpPr>
        <p:spPr bwMode="auto">
          <a:xfrm>
            <a:off x="6011863" y="836613"/>
            <a:ext cx="2952750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93" tIns="63997" rIns="127993" bIns="63997"/>
          <a:lstStyle/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ЗАО «...»</a:t>
            </a: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179388" y="836613"/>
            <a:ext cx="2808287" cy="2449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93" tIns="63997" rIns="127993" bIns="63997"/>
          <a:lstStyle/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ИМ.. СО РАН</a:t>
            </a:r>
          </a:p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ИС.. СО РАН</a:t>
            </a:r>
          </a:p>
        </p:txBody>
      </p:sp>
      <p:sp>
        <p:nvSpPr>
          <p:cNvPr id="23570" name="Rectangle 10"/>
          <p:cNvSpPr>
            <a:spLocks noChangeArrowheads="1"/>
          </p:cNvSpPr>
          <p:nvPr/>
        </p:nvSpPr>
        <p:spPr bwMode="auto">
          <a:xfrm>
            <a:off x="179388" y="3284538"/>
            <a:ext cx="2784475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7993" tIns="63997" rIns="127993" bIns="63997"/>
          <a:lstStyle/>
          <a:p>
            <a:pPr marL="342900" indent="-342900" algn="ctr">
              <a:lnSpc>
                <a:spcPct val="80000"/>
              </a:lnSpc>
            </a:pPr>
            <a:r>
              <a:rPr lang="ru-RU" altLang="ru-RU" sz="1500" b="1">
                <a:solidFill>
                  <a:srgbClr val="FF0000"/>
                </a:solidFill>
              </a:rPr>
              <a:t>ИФ.. СО РАН</a:t>
            </a:r>
          </a:p>
        </p:txBody>
      </p:sp>
      <p:pic>
        <p:nvPicPr>
          <p:cNvPr id="23571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268413"/>
            <a:ext cx="20161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Text Box 27"/>
          <p:cNvSpPr txBox="1">
            <a:spLocks noChangeArrowheads="1"/>
          </p:cNvSpPr>
          <p:nvPr/>
        </p:nvSpPr>
        <p:spPr bwMode="auto">
          <a:xfrm>
            <a:off x="250825" y="2349500"/>
            <a:ext cx="27368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altLang="ru-RU" sz="1200" i="1"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1200" i="1">
                <a:solidFill>
                  <a:schemeClr val="bg1"/>
                </a:solidFill>
                <a:latin typeface="Arial" charset="0"/>
              </a:rPr>
              <a:t>Нарушение правил учёта внешнеэкономических сделок. </a:t>
            </a:r>
            <a:r>
              <a:rPr lang="ru-RU" altLang="ru-RU" sz="1200" b="1" i="1">
                <a:solidFill>
                  <a:srgbClr val="FF3300"/>
                </a:solidFill>
                <a:latin typeface="Arial" charset="0"/>
              </a:rPr>
              <a:t>Штраф, в</a:t>
            </a:r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ыдано предписание, привлечены к АО таможенными органами</a:t>
            </a:r>
            <a:endParaRPr lang="ru-RU" altLang="ru-RU" sz="12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3573" name="Text Box 27"/>
          <p:cNvSpPr txBox="1">
            <a:spLocks noChangeArrowheads="1"/>
          </p:cNvSpPr>
          <p:nvPr/>
        </p:nvSpPr>
        <p:spPr bwMode="auto">
          <a:xfrm>
            <a:off x="6084888" y="2492375"/>
            <a:ext cx="2879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1200" i="1">
                <a:solidFill>
                  <a:schemeClr val="bg1"/>
                </a:solidFill>
                <a:latin typeface="Arial" charset="0"/>
              </a:rPr>
              <a:t>Нарушение правил учёта внешнеэкономических сделок. </a:t>
            </a:r>
            <a:r>
              <a:rPr lang="ru-RU" altLang="ru-RU" sz="1200" b="1" i="1">
                <a:solidFill>
                  <a:srgbClr val="FF3300"/>
                </a:solidFill>
                <a:latin typeface="Arial" charset="0"/>
              </a:rPr>
              <a:t>Штраф, в</a:t>
            </a:r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ыдано предписание</a:t>
            </a:r>
            <a:endParaRPr lang="ru-RU" altLang="ru-RU" sz="1200">
              <a:solidFill>
                <a:srgbClr val="FF33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endParaRPr lang="ru-RU" altLang="ru-RU" sz="1200" b="1" i="1">
              <a:latin typeface="Arial" charset="0"/>
            </a:endParaRPr>
          </a:p>
        </p:txBody>
      </p:sp>
      <p:sp>
        <p:nvSpPr>
          <p:cNvPr id="23574" name="Text Box 27"/>
          <p:cNvSpPr txBox="1">
            <a:spLocks noChangeArrowheads="1"/>
          </p:cNvSpPr>
          <p:nvPr/>
        </p:nvSpPr>
        <p:spPr bwMode="auto">
          <a:xfrm>
            <a:off x="2987675" y="2133600"/>
            <a:ext cx="28813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i="1">
                <a:solidFill>
                  <a:schemeClr val="bg1"/>
                </a:solidFill>
                <a:latin typeface="Arial" charset="0"/>
              </a:rPr>
              <a:t>Непроведение идентификации продукции. </a:t>
            </a:r>
          </a:p>
          <a:p>
            <a:pPr algn="ctr"/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Выдано предписание</a:t>
            </a:r>
            <a:r>
              <a:rPr lang="ru-RU" altLang="ru-RU" sz="1200" i="1">
                <a:latin typeface="Arial" charset="0"/>
              </a:rPr>
              <a:t>.</a:t>
            </a:r>
          </a:p>
          <a:p>
            <a:pPr algn="ctr">
              <a:lnSpc>
                <a:spcPct val="80000"/>
              </a:lnSpc>
            </a:pPr>
            <a:endParaRPr lang="ru-RU" altLang="ru-RU" sz="1200" i="1">
              <a:latin typeface="Arial" charset="0"/>
            </a:endParaRPr>
          </a:p>
        </p:txBody>
      </p:sp>
      <p:sp>
        <p:nvSpPr>
          <p:cNvPr id="23575" name="Text Box 27"/>
          <p:cNvSpPr txBox="1">
            <a:spLocks noChangeArrowheads="1"/>
          </p:cNvSpPr>
          <p:nvPr/>
        </p:nvSpPr>
        <p:spPr bwMode="auto">
          <a:xfrm>
            <a:off x="179388" y="4508500"/>
            <a:ext cx="28082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200" i="1">
                <a:solidFill>
                  <a:schemeClr val="bg1"/>
                </a:solidFill>
                <a:latin typeface="Arial" charset="0"/>
              </a:rPr>
              <a:t>Непроведение идентификации продукции при международном обмене. </a:t>
            </a:r>
          </a:p>
          <a:p>
            <a:pPr algn="ctr"/>
            <a:r>
              <a:rPr lang="ru-RU" altLang="ru-RU" sz="1200" i="1">
                <a:solidFill>
                  <a:srgbClr val="FF0000"/>
                </a:solidFill>
                <a:latin typeface="Arial" charset="0"/>
              </a:rPr>
              <a:t>Выдано предписание</a:t>
            </a:r>
            <a:r>
              <a:rPr lang="ru-RU" altLang="ru-RU" sz="1200" i="1">
                <a:latin typeface="Arial" charset="0"/>
              </a:rPr>
              <a:t>.</a:t>
            </a:r>
          </a:p>
        </p:txBody>
      </p:sp>
      <p:pic>
        <p:nvPicPr>
          <p:cNvPr id="23576" name="Picture 46" descr="2B004 Iso Pr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300788" y="1341438"/>
            <a:ext cx="2232025" cy="1079500"/>
          </a:xfrm>
          <a:prstGeom prst="rect">
            <a:avLst/>
          </a:prstGeom>
          <a:noFill/>
          <a:ln w="19050">
            <a:solidFill>
              <a:srgbClr val="BBE0E3"/>
            </a:solidFill>
            <a:miter lim="800000"/>
            <a:headEnd/>
            <a:tailEnd/>
          </a:ln>
        </p:spPr>
      </p:pic>
      <p:pic>
        <p:nvPicPr>
          <p:cNvPr id="23577" name="Picture 47" descr="7A003 I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928688" y="3644900"/>
            <a:ext cx="1371600" cy="720725"/>
          </a:xfrm>
          <a:prstGeom prst="rect">
            <a:avLst/>
          </a:prstGeom>
          <a:noFill/>
          <a:ln w="19050">
            <a:solidFill>
              <a:srgbClr val="BBE0E3"/>
            </a:solidFill>
            <a:miter lim="800000"/>
            <a:headEnd/>
            <a:tailEnd/>
          </a:ln>
        </p:spPr>
      </p:pic>
      <p:pic>
        <p:nvPicPr>
          <p:cNvPr id="23578" name="Picture 48" descr="1C1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4356100" y="1196975"/>
            <a:ext cx="1308100" cy="884238"/>
          </a:xfrm>
          <a:prstGeom prst="rect">
            <a:avLst/>
          </a:prstGeom>
          <a:noFill/>
          <a:ln w="19050">
            <a:solidFill>
              <a:srgbClr val="BBE0E3"/>
            </a:solidFill>
            <a:miter lim="800000"/>
            <a:headEnd/>
            <a:tailEnd/>
          </a:ln>
        </p:spPr>
      </p:pic>
      <p:pic>
        <p:nvPicPr>
          <p:cNvPr id="23579" name="Picture 50" descr="6A003 Camer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3214688" y="1125538"/>
            <a:ext cx="1143000" cy="863600"/>
          </a:xfrm>
          <a:prstGeom prst="rect">
            <a:avLst/>
          </a:prstGeom>
          <a:noFill/>
          <a:ln w="19050">
            <a:solidFill>
              <a:srgbClr val="BBE0E3"/>
            </a:solidFill>
            <a:miter lim="800000"/>
            <a:headEnd/>
            <a:tailEnd/>
          </a:ln>
        </p:spPr>
      </p:pic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658225" y="6500813"/>
            <a:ext cx="342900" cy="28575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A4AEAA-8DED-4578-9984-CBAEBCAC4B26}" type="slidenum">
              <a:rPr lang="ru-RU" b="1">
                <a:solidFill>
                  <a:schemeClr val="tx2">
                    <a:shade val="5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b="1" dirty="0">
              <a:solidFill>
                <a:schemeClr val="tx2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2700" y="17506"/>
            <a:ext cx="9144000" cy="666549"/>
          </a:xfrm>
          <a:prstGeom prst="rect">
            <a:avLst/>
          </a:prstGeom>
          <a:gradFill>
            <a:gsLst>
              <a:gs pos="0">
                <a:schemeClr val="accent6">
                  <a:tint val="60000"/>
                  <a:satMod val="160000"/>
                </a:schemeClr>
              </a:gs>
              <a:gs pos="4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sz="2400" b="1">
              <a:solidFill>
                <a:srgbClr val="FFFF66"/>
              </a:solidFill>
            </a:endParaRPr>
          </a:p>
        </p:txBody>
      </p:sp>
      <p:sp>
        <p:nvSpPr>
          <p:cNvPr id="23584" name="Rectangle 56"/>
          <p:cNvSpPr>
            <a:spLocks noChangeArrowheads="1"/>
          </p:cNvSpPr>
          <p:nvPr/>
        </p:nvSpPr>
        <p:spPr bwMode="auto">
          <a:xfrm>
            <a:off x="0" y="188913"/>
            <a:ext cx="8820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ПРИМЕРЫ АДМИНИСТРАТИВНОЙ ПРАКТИКИ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gradFill>
            <a:gsLst>
              <a:gs pos="0">
                <a:schemeClr val="accent6">
                  <a:tint val="60000"/>
                  <a:satMod val="160000"/>
                </a:schemeClr>
              </a:gs>
              <a:gs pos="4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chemeClr val="tx1"/>
                </a:solidFill>
              </a:rPr>
              <a:t>Результаты административных дел </a:t>
            </a:r>
          </a:p>
        </p:txBody>
      </p:sp>
      <p:graphicFrame>
        <p:nvGraphicFramePr>
          <p:cNvPr id="144410" name="Group 26"/>
          <p:cNvGraphicFramePr>
            <a:graphicFrameLocks noGrp="1"/>
          </p:cNvGraphicFramePr>
          <p:nvPr/>
        </p:nvGraphicFramePr>
        <p:xfrm>
          <a:off x="0" y="1052513"/>
          <a:ext cx="9143999" cy="5386233"/>
        </p:xfrm>
        <a:graphic>
          <a:graphicData uri="http://schemas.openxmlformats.org/drawingml/2006/table">
            <a:tbl>
              <a:tblPr/>
              <a:tblGrid>
                <a:gridCol w="2123728"/>
                <a:gridCol w="3168352"/>
                <a:gridCol w="3851919"/>
              </a:tblGrid>
              <a:tr h="648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участника ВЭД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0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Выявленное нарушение (поставка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 лицензии) 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0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Санкции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0B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«...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Трейд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», 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Барнаул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07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Товары  для пищевой промышленности                (химикаты)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Штраф – более 6 млн. руб., с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 срока давности судом наложено – 1 млн.126 тыс. руб., 226.1 УК РФ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</a:tr>
              <a:tr h="550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«...Экс»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Омск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СИЗОД 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(для угольной отрасли)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Штраф – 515 тыс. 880,22 руб., уплачен (две судебные инстанции)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«...системы»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Новосибирск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Электронно - оптические преобразователи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Штраф – 19 млн. руб., судом снижен до 1 млн. руб., уплачен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плюс 226.1 УК РФ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</a:tr>
              <a:tr h="62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«…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Новосибирск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Газоанализаторы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Штраф – 1 млн. 610 тыс. руб.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(уплачен)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A07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</a:tr>
              <a:tr h="885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«...Экспорт»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Новосибирск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Дозиметры-радиометры,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горнорудной промышленности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Штраф - 289 тыс. руб. 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(три судебных инстанции, оставлен в силе, в стадии исполнения) 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</a:tr>
              <a:tr h="98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ООО «...Ремонт»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 Новосибирск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Тепловизоры, для  применения в промышленности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Штраф - 470 тыс. руб. </a:t>
                      </a:r>
                    </a:p>
                    <a:p>
                      <a:pPr marL="857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A07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(три судебных инстанции, оставлен в силе) </a:t>
                      </a:r>
                    </a:p>
                  </a:txBody>
                  <a:tcPr marL="36828" marR="36828" marT="0" marB="0" anchor="ctr" horzOverflow="overflow">
                    <a:lnL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2F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BE1"/>
                    </a:solidFill>
                  </a:tcPr>
                </a:tc>
              </a:tr>
            </a:tbl>
          </a:graphicData>
        </a:graphic>
      </p:graphicFrame>
      <p:sp>
        <p:nvSpPr>
          <p:cNvPr id="24615" name="Номер слайда 4"/>
          <p:cNvSpPr txBox="1">
            <a:spLocks noGrp="1"/>
          </p:cNvSpPr>
          <p:nvPr/>
        </p:nvSpPr>
        <p:spPr bwMode="auto">
          <a:xfrm>
            <a:off x="8459788" y="6524625"/>
            <a:ext cx="5413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75BF9C2A-6048-44DE-A3C2-C680A5F65355}" type="slidenum">
              <a:rPr lang="ru-RU" altLang="ru-RU" b="1">
                <a:solidFill>
                  <a:srgbClr val="898989"/>
                </a:solidFill>
                <a:latin typeface="Calibri" pitchFamily="34" charset="0"/>
              </a:rPr>
              <a:pPr algn="r"/>
              <a:t>24</a:t>
            </a:fld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EEF80-7A89-45C1-A32A-DCD0671C97E8}" type="slidenum">
              <a:rPr lang="ru-RU" sz="1800" smtClean="0"/>
              <a:pPr>
                <a:defRPr/>
              </a:pPr>
              <a:t>25</a:t>
            </a:fld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350" y="404813"/>
            <a:ext cx="61928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Предотвращение правонарушений</a:t>
            </a:r>
            <a:endParaRPr lang="ru-RU" sz="2400" dirty="0"/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68313" y="1125538"/>
            <a:ext cx="84248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	Информирование о целях правилах и процедурах экспортного контроля (обращения в рамках приказа ФСТЭК России № 14 в письменной, устной, электронной формах, семинары, повышение квалификации, общедоступный сайт ФСТЭК России)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	Идентификация товаров и технологий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	Выдача экспортных и импортных лицензий, разрешений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(в рамках приказа ФСТЭК России № </a:t>
            </a:r>
            <a:r>
              <a:rPr lang="ru-RU" dirty="0" smtClean="0">
                <a:solidFill>
                  <a:schemeClr val="tx2"/>
                </a:solidFill>
              </a:rPr>
              <a:t> 102, </a:t>
            </a:r>
            <a:r>
              <a:rPr lang="ru-RU" dirty="0">
                <a:solidFill>
                  <a:schemeClr val="tx2"/>
                </a:solidFill>
              </a:rPr>
              <a:t>ПП - 517)</a:t>
            </a:r>
          </a:p>
          <a:p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	Таможенный контроль</a:t>
            </a:r>
          </a:p>
          <a:p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	Правоохранительные меры и санкции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	Проверки участников ВЭД (плановые, внеплановые)</a:t>
            </a:r>
          </a:p>
          <a:p>
            <a:r>
              <a:rPr lang="ru-RU" dirty="0">
                <a:solidFill>
                  <a:schemeClr val="tx2"/>
                </a:solidFill>
              </a:rPr>
              <a:t>	</a:t>
            </a:r>
          </a:p>
          <a:p>
            <a:r>
              <a:rPr lang="ru-RU" dirty="0">
                <a:solidFill>
                  <a:schemeClr val="tx2"/>
                </a:solidFill>
              </a:rPr>
              <a:t>	Информирование территориальных управлений ФСТЭК о полученных заключениях и выданных лицензиях.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32441" y="6429375"/>
            <a:ext cx="611560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B7D973-0065-4D2A-B788-449EC4BC3A88}" type="slidenum">
              <a:rPr lang="ru-RU" b="1">
                <a:solidFill>
                  <a:schemeClr val="tx2">
                    <a:shade val="50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b="1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33795" name="Picture 2" descr="C:\Documents and Settings\Кучеренко\Мои документы\перечень.jpg"/>
          <p:cNvPicPr>
            <a:picLocks noChangeAspect="1" noChangeArrowheads="1"/>
          </p:cNvPicPr>
          <p:nvPr/>
        </p:nvPicPr>
        <p:blipFill>
          <a:blip r:embed="rId2" cstate="print"/>
          <a:srcRect l="803" t="15379"/>
          <a:stretch>
            <a:fillRect/>
          </a:stretch>
        </p:blipFill>
        <p:spPr bwMode="auto">
          <a:xfrm>
            <a:off x="0" y="1773238"/>
            <a:ext cx="90360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107950" y="188913"/>
            <a:ext cx="90360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ПЕРЕЧЕНЬ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товаров, в отношении которых ФСТЭК России принято идентификационное решение о неприменении запретов и ограничений, предусмотренных законодательством РФ в области экспортного контроля </a:t>
            </a:r>
            <a:r>
              <a:rPr lang="ru-RU" b="1" dirty="0" smtClean="0"/>
              <a:t>(шестая </a:t>
            </a:r>
            <a:r>
              <a:rPr lang="ru-RU" b="1" dirty="0"/>
              <a:t>редакция)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42876"/>
            <a:ext cx="9144000" cy="785794"/>
          </a:xfrm>
          <a:prstGeom prst="rect">
            <a:avLst/>
          </a:prstGeom>
          <a:gradFill>
            <a:gsLst>
              <a:gs pos="0">
                <a:schemeClr val="accent6">
                  <a:tint val="60000"/>
                  <a:satMod val="160000"/>
                </a:schemeClr>
              </a:gs>
              <a:gs pos="4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ХАРАКТЕРНЫЕ ПРИЧИНЫ ВЫЯВЛЕННЫХ НАРУШЕНИЙ</a:t>
            </a:r>
            <a:endParaRPr lang="ru-RU">
              <a:solidFill>
                <a:schemeClr val="tx1"/>
              </a:solidFill>
            </a:endParaRP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0181" name="Номер слайда 4"/>
          <p:cNvSpPr txBox="1">
            <a:spLocks noGrp="1"/>
          </p:cNvSpPr>
          <p:nvPr/>
        </p:nvSpPr>
        <p:spPr bwMode="auto">
          <a:xfrm>
            <a:off x="8658225" y="6500813"/>
            <a:ext cx="3429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4994C4A3-B6C6-4B49-9B3E-574ED8D3608F}" type="slidenum">
              <a:rPr lang="ru-RU" altLang="ru-RU" b="1">
                <a:solidFill>
                  <a:srgbClr val="FFFFFF"/>
                </a:solidFill>
                <a:latin typeface="Trebuchet MS" pitchFamily="34" charset="0"/>
              </a:rPr>
              <a:pPr algn="r"/>
              <a:t>27</a:t>
            </a:fld>
            <a:endParaRPr lang="ru-RU" altLang="ru-RU" b="1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825" y="981075"/>
            <a:ext cx="8464550" cy="5611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endParaRPr lang="ru-RU" sz="30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ru-RU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772816"/>
            <a:ext cx="771525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Недостаточное знание законодательства в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области экспортного контроля, в том числе в рамках ТС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2780928"/>
            <a:ext cx="771525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выполнение обязательных требований по идентификации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товаров и учету внешнеэкономических сделок для целей </a:t>
            </a:r>
          </a:p>
        </p:txBody>
      </p:sp>
      <p:sp>
        <p:nvSpPr>
          <p:cNvPr id="2" name="Прямоугольник 13"/>
          <p:cNvSpPr/>
          <p:nvPr/>
        </p:nvSpPr>
        <p:spPr>
          <a:xfrm>
            <a:off x="755576" y="3861048"/>
            <a:ext cx="771525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Спешка в реализации выгодных контрактов, а в отдельных случаях – стремление участников ВЭД  (менеджеров) осуществить выгодные в финансовом отношении сделки в обход законодательства об экспортном контроле</a:t>
            </a:r>
          </a:p>
        </p:txBody>
      </p:sp>
      <p:sp>
        <p:nvSpPr>
          <p:cNvPr id="8" name="Прямоугольник 13"/>
          <p:cNvSpPr/>
          <p:nvPr/>
        </p:nvSpPr>
        <p:spPr>
          <a:xfrm>
            <a:off x="755576" y="5517232"/>
            <a:ext cx="7715250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отсутствие должного контроля  со стороны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руководителей организаций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9DA4E-DA2A-4C8F-B30B-936FA2F6B253}" type="slidenum">
              <a:rPr lang="ru-RU" sz="1800" smtClean="0"/>
              <a:pPr>
                <a:defRPr/>
              </a:pPr>
              <a:t>28</a:t>
            </a:fld>
            <a:endParaRPr lang="ru-RU" sz="1800" dirty="0"/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82089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Официальные сайты государственных органов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r>
              <a:rPr lang="ru-RU" b="1" u="sng" dirty="0">
                <a:solidFill>
                  <a:schemeClr val="tx2"/>
                </a:solidFill>
              </a:rPr>
              <a:t/>
            </a:r>
            <a:br>
              <a:rPr lang="ru-RU" b="1" u="sng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	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dirty="0">
                <a:solidFill>
                  <a:schemeClr val="tx2"/>
                </a:solidFill>
              </a:rPr>
              <a:t>ФСТЭК России (</a:t>
            </a:r>
            <a:r>
              <a:rPr lang="ru-RU" dirty="0">
                <a:solidFill>
                  <a:schemeClr val="bg1"/>
                </a:solidFill>
                <a:hlinkClick r:id="rId2"/>
              </a:rPr>
              <a:t>http://www.fstec.ru</a:t>
            </a:r>
            <a:r>
              <a:rPr lang="ru-RU" dirty="0">
                <a:solidFill>
                  <a:schemeClr val="tx2"/>
                </a:solidFill>
              </a:rPr>
              <a:t>);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	СВР (</a:t>
            </a:r>
            <a:r>
              <a:rPr lang="ru-RU" dirty="0">
                <a:solidFill>
                  <a:schemeClr val="bg1"/>
                </a:solidFill>
                <a:hlinkClick r:id="rId3"/>
              </a:rPr>
              <a:t>http://svr.gov.ru/material/2-5.html</a:t>
            </a:r>
            <a:r>
              <a:rPr lang="ru-RU" dirty="0">
                <a:solidFill>
                  <a:schemeClr val="tx2"/>
                </a:solidFill>
              </a:rPr>
              <a:t>);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	ГК </a:t>
            </a:r>
            <a:r>
              <a:rPr lang="ru-RU" dirty="0" err="1">
                <a:solidFill>
                  <a:schemeClr val="tx2"/>
                </a:solidFill>
              </a:rPr>
              <a:t>Росатом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>
                <a:solidFill>
                  <a:schemeClr val="tx2"/>
                </a:solidFill>
                <a:hlinkClick r:id="rId4"/>
              </a:rPr>
              <a:t>http://www.</a:t>
            </a:r>
            <a:r>
              <a:rPr lang="en-US" dirty="0" err="1">
                <a:solidFill>
                  <a:schemeClr val="tx2"/>
                </a:solidFill>
                <a:hlinkClick r:id="rId4"/>
              </a:rPr>
              <a:t>r</a:t>
            </a:r>
            <a:r>
              <a:rPr lang="en-US" u="sng" dirty="0" err="1">
                <a:solidFill>
                  <a:schemeClr val="hlink"/>
                </a:solidFill>
              </a:rPr>
              <a:t>osatom</a:t>
            </a:r>
            <a:r>
              <a:rPr lang="ru-RU" dirty="0">
                <a:solidFill>
                  <a:schemeClr val="tx2"/>
                </a:solidFill>
              </a:rPr>
              <a:t>)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773238"/>
            <a:ext cx="75596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Адреса и контактная информация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205038"/>
            <a:ext cx="8137525" cy="5354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folHlink"/>
                </a:solidFill>
              </a:rPr>
              <a:t>ФСТЭК России</a:t>
            </a:r>
            <a:r>
              <a:rPr lang="ru-RU" dirty="0"/>
              <a:t> </a:t>
            </a:r>
            <a:br>
              <a:rPr lang="ru-RU" dirty="0"/>
            </a:b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105175, г. Москва, </a:t>
            </a:r>
            <a:b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ул. Старая Басманная, д. 17</a:t>
            </a:r>
            <a:b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8 (499) 261-1634, факс 8 (495) 696-49-04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электронная почта:</a:t>
            </a:r>
            <a:r>
              <a:rPr lang="ru-RU" dirty="0"/>
              <a:t> </a:t>
            </a:r>
            <a:r>
              <a:rPr lang="ru-RU" b="1" i="1" dirty="0" err="1">
                <a:solidFill>
                  <a:schemeClr val="bg1"/>
                </a:solidFill>
              </a:rPr>
              <a:t>postin@</a:t>
            </a:r>
            <a:r>
              <a:rPr lang="en-US" b="1" i="1" dirty="0">
                <a:solidFill>
                  <a:schemeClr val="bg1"/>
                </a:solidFill>
              </a:rPr>
              <a:t>fstec.ru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folHlink"/>
                </a:solidFill>
              </a:rPr>
              <a:t>Управление экспортного контроля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b="1" i="1" dirty="0"/>
              <a:t> </a:t>
            </a: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Москва, ул. Новый Арбат, д. 11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8 (495) 606-14-73, факс 8 (495) 606-24-65</a:t>
            </a:r>
            <a:b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электронная почта: </a:t>
            </a:r>
            <a:r>
              <a:rPr lang="ru-RU" b="1" i="1" dirty="0">
                <a:solidFill>
                  <a:schemeClr val="bg1"/>
                </a:solidFill>
              </a:rPr>
              <a:t>exportcon1@</a:t>
            </a:r>
            <a:r>
              <a:rPr lang="en-US" b="1" i="1" dirty="0">
                <a:solidFill>
                  <a:schemeClr val="bg1"/>
                </a:solidFill>
              </a:rPr>
              <a:t>fstec.ru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endParaRPr lang="en-US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folHlink"/>
                </a:solidFill>
              </a:rPr>
              <a:t>Управление ФСТЭК России по Сибирскому федеральному округу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630091</a:t>
            </a:r>
            <a:r>
              <a:rPr lang="ru-RU" b="1" i="1" dirty="0"/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 Новосибирск, Красный проспект, д. 41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 /факс 8 (383) 203-54-07, </a:t>
            </a:r>
            <a:endParaRPr lang="en-US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отдел экспортного контроля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тел./факс 8 (383) 203-54-09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электронная почта:</a:t>
            </a:r>
            <a:r>
              <a:rPr lang="ru-RU" b="1" i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sfo</a:t>
            </a:r>
            <a:r>
              <a:rPr lang="ru-RU" b="1" i="1" dirty="0">
                <a:solidFill>
                  <a:schemeClr val="bg1"/>
                </a:solidFill>
              </a:rPr>
              <a:t>@</a:t>
            </a:r>
            <a:r>
              <a:rPr lang="en-US" b="1" i="1" dirty="0">
                <a:solidFill>
                  <a:schemeClr val="bg1"/>
                </a:solidFill>
              </a:rPr>
              <a:t>fstec.ru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i="1" dirty="0">
                <a:solidFill>
                  <a:schemeClr val="accent2"/>
                </a:solidFill>
              </a:rPr>
              <a:t/>
            </a:r>
            <a:br>
              <a:rPr lang="ru-RU" b="1" i="1" dirty="0">
                <a:solidFill>
                  <a:schemeClr val="accent2"/>
                </a:solidFill>
              </a:rPr>
            </a:br>
            <a:endParaRPr lang="ru-RU" b="1" i="1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143000"/>
          </a:xfrm>
          <a:solidFill>
            <a:srgbClr val="0070C0"/>
          </a:solidFill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Федеральный закон от 18.07.1999 г. № 183-ФЗ (статья 7. Методы осуществления экспортного контроля)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</a:t>
            </a:r>
            <a:r>
              <a:rPr lang="ru-RU" altLang="ru-RU" sz="1800" b="1" smtClean="0"/>
              <a:t>Экспортный контроль в Российской Федерации осуществляется посредством методов правового регулирования внешнеэкономической деятельности, включающих в себя: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/>
              <a:t>…………………………………………………………..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/>
              <a:t>	организацию и проведение проверок соблюдения российскими участниками внешнеэкономической деятельности требований, установленных настоящим Федеральным законом, другими федеральными законами и иными нормативными правовыми актами Российской Федерации в отношении порядка осуществления внешнеэкономических операций с товарами, информацией, работами, услугами, результатами интеллектуальной деятельности (правами на них), которые могут быть использованы при создании оружия массового поражения, средств его доставки, иных видов вооружения и военной техники либо при подготовке и (или) совершении террористических актов, и принятие предусмотренных законодательством Российской Федерации мер по пресечению и (или) устранению последствий выявленных нарушений указанных требований.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DC88-CFED-41A2-8787-7A1CDBC85898}" type="slidenum">
              <a:rPr lang="ru-RU" sz="1800" smtClean="0"/>
              <a:pPr>
                <a:defRPr/>
              </a:pPr>
              <a:t>3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143000"/>
          </a:xfrm>
          <a:solidFill>
            <a:schemeClr val="accent2"/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Федеральный закон от 18.07.1999 г. № 183-ФЗ (статья 17. Организация и проведение проверок российских участников ВЭД)</a:t>
            </a:r>
            <a:endParaRPr lang="ru-RU" sz="2400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</a:t>
            </a:r>
            <a:r>
              <a:rPr lang="ru-RU" altLang="ru-RU" sz="1600" smtClean="0"/>
              <a:t>1. В целях обеспечения соблюдения законодательства Российской Федерации в области экспортного контроля при наличии оснований полагать, что указанное законодательство не соблюдается или соблюдается не в полной мере, специально уполномоченный федеральный орган исполнительной власти вправе назначать и проводить в пределах своей компетенции проверки российских участников ВЭД, осуществляющих внешнеэкономические операции с товарами, информацией, работами, услугами, результатами интеллектуальной деятельности (правами на них), которые могут быть использованы при создании оружия массового поражения, средств его доставки, иных видов вооружения и военной техники либо при подготовке и (или) совершении террористических актов.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600" smtClean="0"/>
              <a:t>	2.  К отношениям, связанным с организацией и проведением проверок российских участников ВЭД применяются положения Федерального закона от 26 декабря 2008 г.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с учетом особенностей, установленных пунктами 3-7 настоящей статьи.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037CD-3313-420C-AEA6-7505F0BA9599}" type="slidenum">
              <a:rPr lang="ru-RU" sz="1800" smtClean="0"/>
              <a:pPr>
                <a:defRPr/>
              </a:pPr>
              <a:t>4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143000"/>
          </a:xfrm>
          <a:solidFill>
            <a:srgbClr val="FF0000"/>
          </a:solidFill>
        </p:spPr>
        <p:txBody>
          <a:bodyPr/>
          <a:lstStyle/>
          <a:p>
            <a:pPr algn="just"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Указ Президента РФ от 06.08.2004 г. № 1085 «Вопросы Федеральной службы по техническому и экспортному контролю»</a:t>
            </a:r>
            <a:endParaRPr lang="ru-RU" sz="24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</a:t>
            </a:r>
            <a:r>
              <a:rPr lang="ru-RU" altLang="ru-RU" sz="1800" smtClean="0"/>
              <a:t>ФСТЭК России является федеральным органом исполнительной власти, уполномоченным в области обеспечения безопасности информации в ключевых системах информационной инфраструктуры, противодействия техническим разведкам и технической защиты информации, </a:t>
            </a:r>
            <a:r>
              <a:rPr lang="ru-RU" altLang="ru-RU" sz="1800" b="1" smtClean="0"/>
              <a:t>а также специально уполномоченным органом в области экспортного контроля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/>
              <a:t>	…………………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/>
              <a:t>	Основными задачами ФСТЭК России являются: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/>
              <a:t>	…………………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800" smtClean="0"/>
              <a:t>	осуществление контроля за соблюдением российскими участниками внешнеэкономической деятельности законодательных и иных нормативных правовых актов Российской Федерации в области экспортного контроля;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BE823-9689-450F-B62F-1D09902ABE7A}" type="slidenum">
              <a:rPr lang="ru-RU" sz="1800" smtClean="0"/>
              <a:pPr>
                <a:defRPr/>
              </a:pPr>
              <a:t>5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Организация и проведение проверок российских участников ВЭД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1400" smtClean="0"/>
              <a:t>	</a:t>
            </a:r>
            <a:r>
              <a:rPr lang="ru-RU" altLang="ru-RU" sz="2400" b="1" smtClean="0">
                <a:solidFill>
                  <a:schemeClr val="bg1"/>
                </a:solidFill>
              </a:rPr>
              <a:t>ЦЕЛЬ ПРОВЕРОК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400" b="1" smtClean="0">
                <a:solidFill>
                  <a:srgbClr val="FFC000"/>
                </a:solidFill>
              </a:rPr>
              <a:t>	</a:t>
            </a:r>
            <a:r>
              <a:rPr lang="ru-RU" altLang="ru-RU" sz="1800" smtClean="0"/>
              <a:t>предупреждение нарушений участниками ВЭД требований законодательства Российской Федерации в области экспортного контроля (далее – обязательных требований), а также выявление и пресечение таких нарушений и принятие предусмотренных законодательством Российской Федерации мер по пресечению и (или) устранению последствий выявленных нарушений.</a:t>
            </a:r>
          </a:p>
          <a:p>
            <a:pPr algn="just">
              <a:buFont typeface="Wingdings 2" pitchFamily="18" charset="2"/>
              <a:buNone/>
            </a:pPr>
            <a:endParaRPr lang="ru-RU" altLang="ru-RU" sz="1400" smtClean="0"/>
          </a:p>
          <a:p>
            <a:pPr algn="ctr">
              <a:buFont typeface="Wingdings 2" pitchFamily="18" charset="2"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ЗАДАЧИ ПРОВЕРОК</a:t>
            </a:r>
          </a:p>
          <a:p>
            <a:pPr algn="just"/>
            <a:r>
              <a:rPr lang="ru-RU" altLang="ru-RU" sz="1700" smtClean="0"/>
              <a:t>определение соответствия порядка осуществления внешнеэкономической деятельности проверяемых организаций и их обособленных структурных подразделений обязательным требованиям;</a:t>
            </a:r>
          </a:p>
          <a:p>
            <a:pPr algn="just"/>
            <a:r>
              <a:rPr lang="ru-RU" altLang="ru-RU" sz="1700" smtClean="0"/>
              <a:t>выявление нарушений обязательных требований в деятельности проверяемых организаций, в том числе причин, вызвавших такие нарушения;</a:t>
            </a:r>
          </a:p>
          <a:p>
            <a:pPr algn="just"/>
            <a:r>
              <a:rPr lang="ru-RU" altLang="ru-RU" sz="1700" smtClean="0"/>
              <a:t>выработка предложений по принятию мер по устранению выявленных нарушений.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E5B53-7C0F-427E-AFBD-05ABB9BC0E86}" type="slidenum">
              <a:rPr lang="ru-RU" sz="1800" smtClean="0"/>
              <a:pPr>
                <a:defRPr/>
              </a:pPr>
              <a:t>6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1143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chemeClr val="bg1"/>
                </a:solidFill>
              </a:rPr>
              <a:t>Постановление Правительства РФ </a:t>
            </a:r>
            <a:br>
              <a:rPr lang="ru-RU" altLang="ru-RU" sz="2400" b="1" smtClean="0">
                <a:solidFill>
                  <a:schemeClr val="bg1"/>
                </a:solidFill>
              </a:rPr>
            </a:br>
            <a:r>
              <a:rPr lang="ru-RU" altLang="ru-RU" sz="2400" b="1" smtClean="0">
                <a:solidFill>
                  <a:schemeClr val="bg1"/>
                </a:solidFill>
              </a:rPr>
              <a:t>от 13.06.2012 г. № 582</a:t>
            </a:r>
            <a:endParaRPr lang="ru-RU" altLang="ru-RU" sz="2400" smtClean="0">
              <a:solidFill>
                <a:schemeClr val="bg1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2000" b="1" smtClean="0"/>
              <a:t>К обязательным требованиям относятся: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smtClean="0"/>
              <a:t>соблюдение установленного федеральными законами и иными нормативными правовыми актами Российской Федерации порядка осуществления внешнеэкономических операций с товарами и технологиями, в отношении которых установлен экспортный контроль;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smtClean="0"/>
              <a:t>соблюдение установленного порядка учета внешнеэкономических сделок для целей экспортного контроля, а также сроков хранения соответствующих учетных документов;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smtClean="0"/>
              <a:t>соблюдение требований (условий, ограничений), установленных лицензией (разрешением) на осуществление внешнеэкономических операций с товарами и технологиями, в отношении которых установлен экспортный контроль;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smtClean="0"/>
              <a:t>соблюдение обязательств по использованию в заявленных целях товаров (услуг) двойного применения, импортированных в Российскую Федерацию с предоставлением российского импортного сертификата;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1600" smtClean="0"/>
              <a:t>соблюдение специальных экономических мер, устанавливаемых актами Президента РФ в рамках реализации Федерального закона «О специальных экономических мерах», запретов и ограничений в сфере внешней торговли товарами и технологиями.</a:t>
            </a:r>
          </a:p>
          <a:p>
            <a:pPr>
              <a:buFont typeface="Wingdings" pitchFamily="2" charset="2"/>
              <a:buChar char="v"/>
            </a:pPr>
            <a:endParaRPr lang="ru-RU" altLang="ru-RU" sz="1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D8303-C18F-4537-93C1-7E96D8753D71}" type="slidenum">
              <a:rPr lang="ru-RU" sz="1800" smtClean="0"/>
              <a:pPr>
                <a:defRPr/>
              </a:pPr>
              <a:t>7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ПЛАНОВАЯ ПРОВЕРКА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435975" cy="5218113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1400" b="1" smtClean="0"/>
              <a:t>	Предметом</a:t>
            </a:r>
            <a:r>
              <a:rPr lang="ru-RU" altLang="ru-RU" sz="1400" smtClean="0"/>
              <a:t> плановой проверки является </a:t>
            </a:r>
            <a:r>
              <a:rPr lang="ru-RU" altLang="ru-RU" sz="1400" b="1" smtClean="0"/>
              <a:t>соблюдение</a:t>
            </a:r>
            <a:r>
              <a:rPr lang="ru-RU" altLang="ru-RU" sz="1400" smtClean="0"/>
              <a:t> участником ВЭД в процессе осуществления внешнеэкономической деятельности </a:t>
            </a:r>
            <a:r>
              <a:rPr lang="ru-RU" altLang="ru-RU" sz="1400" b="1" smtClean="0"/>
              <a:t>обязательных требований</a:t>
            </a:r>
            <a:r>
              <a:rPr lang="ru-RU" altLang="ru-RU" sz="1400" smtClean="0"/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Плановые проверки проводятся не чаще чем </a:t>
            </a:r>
            <a:r>
              <a:rPr lang="ru-RU" altLang="ru-RU" sz="1400" b="1" smtClean="0"/>
              <a:t>один раз в три года</a:t>
            </a:r>
            <a:r>
              <a:rPr lang="ru-RU" altLang="ru-RU" sz="1400" smtClean="0"/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Плановые проверки проводятся на основании </a:t>
            </a:r>
            <a:r>
              <a:rPr lang="ru-RU" altLang="ru-RU" sz="1400" b="1" smtClean="0"/>
              <a:t>ежегодного плана </a:t>
            </a:r>
            <a:r>
              <a:rPr lang="ru-RU" altLang="ru-RU" sz="1400" smtClean="0"/>
              <a:t>осуществления управлениями ФСТЭК России по федеральным округам контроля исполнения законодательства Российской Федерации в области экспортного контроля.</a:t>
            </a:r>
          </a:p>
          <a:p>
            <a:pPr>
              <a:buFont typeface="Wingdings 2" pitchFamily="18" charset="2"/>
              <a:buNone/>
            </a:pPr>
            <a:endParaRPr lang="ru-RU" altLang="ru-RU" sz="1400" smtClean="0"/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Основанием для включения плановой проверки в ежегодный план проведения плановых проверок является истечение трех лет со дня:</a:t>
            </a:r>
          </a:p>
          <a:p>
            <a:pPr algn="just">
              <a:buFont typeface="Wingdings 2" pitchFamily="18" charset="2"/>
              <a:buAutoNum type="arabicParenR"/>
            </a:pPr>
            <a:r>
              <a:rPr lang="ru-RU" altLang="ru-RU" sz="1400" smtClean="0"/>
              <a:t>государственной регистрации юридического лица, индивидуального предпринимателя;</a:t>
            </a:r>
          </a:p>
          <a:p>
            <a:pPr algn="just">
              <a:buFont typeface="Wingdings 2" pitchFamily="18" charset="2"/>
              <a:buAutoNum type="arabicParenR"/>
            </a:pPr>
            <a:r>
              <a:rPr lang="ru-RU" altLang="ru-RU" sz="1400" smtClean="0"/>
              <a:t>окончания проведения последней плановой проверки юридического лица, индивидуального предпринимателя;</a:t>
            </a:r>
          </a:p>
          <a:p>
            <a:pPr algn="just">
              <a:buFont typeface="Wingdings 2" pitchFamily="18" charset="2"/>
              <a:buAutoNum type="arabicParenR"/>
            </a:pPr>
            <a:r>
              <a:rPr lang="ru-RU" altLang="ru-RU" sz="1400" smtClean="0"/>
              <a:t>начала осуществления юридическим лицом, индивидуальным предпринимателем предпринимательской деятельности в соответствии с представленным в уполномоченный Правительством РФ в соответствующей сфере федеральный орган исполнительной власти уведомлением о начале осуществления отдельных видов предпринимательской деятельности в случае выполнения работ или предоставления услуг, требующих представления указанного уведомления.</a:t>
            </a:r>
          </a:p>
          <a:p>
            <a:pPr algn="just">
              <a:buFont typeface="Wingdings 2" pitchFamily="18" charset="2"/>
              <a:buAutoNum type="arabicParenR"/>
            </a:pPr>
            <a:endParaRPr lang="ru-RU" altLang="ru-RU" sz="1400" smtClean="0"/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Плановая проверка проводится в форме документарной проверки или выездной проверки.</a:t>
            </a:r>
          </a:p>
          <a:p>
            <a:pPr>
              <a:buFont typeface="Wingdings 2" pitchFamily="18" charset="2"/>
              <a:buNone/>
            </a:pPr>
            <a:r>
              <a:rPr lang="ru-RU" altLang="ru-RU" sz="140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5AB4-1031-427B-AE15-097127C3E109}" type="slidenum">
              <a:rPr lang="ru-RU" sz="1800" smtClean="0"/>
              <a:pPr>
                <a:defRPr/>
              </a:pPr>
              <a:t>8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ВНЕПЛАНОВАЯ ПРОВЕРКА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507413" cy="5145088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1400" b="1" smtClean="0"/>
              <a:t>	Предметом</a:t>
            </a:r>
            <a:r>
              <a:rPr lang="ru-RU" altLang="ru-RU" sz="1400" smtClean="0"/>
              <a:t> внеплановой проверки является соблюдение участником ВЭД </a:t>
            </a:r>
            <a:r>
              <a:rPr lang="ru-RU" altLang="ru-RU" sz="1400" b="1" smtClean="0"/>
              <a:t>обязательных требований, выполнение предписаний об устранении выявленных нарушений</a:t>
            </a:r>
            <a:r>
              <a:rPr lang="ru-RU" altLang="ru-RU" sz="1400" smtClean="0"/>
              <a:t>, </a:t>
            </a:r>
            <a:r>
              <a:rPr lang="ru-RU" altLang="ru-RU" sz="1400" b="1" smtClean="0"/>
              <a:t>проведение мероприятий по обеспечению безопасности государства </a:t>
            </a:r>
            <a:br>
              <a:rPr lang="ru-RU" altLang="ru-RU" sz="1400" b="1" smtClean="0"/>
            </a:br>
            <a:r>
              <a:rPr lang="ru-RU" altLang="ru-RU" sz="1400" smtClean="0"/>
              <a:t>(в том числе выполнению международных обязательств Российской Федерации </a:t>
            </a:r>
            <a:br>
              <a:rPr lang="ru-RU" altLang="ru-RU" sz="1400" smtClean="0"/>
            </a:br>
            <a:r>
              <a:rPr lang="ru-RU" altLang="ru-RU" sz="1400" smtClean="0"/>
              <a:t>в области нераспространения оружия массового поражения, средств его доставки, </a:t>
            </a:r>
            <a:br>
              <a:rPr lang="ru-RU" altLang="ru-RU" sz="1400" smtClean="0"/>
            </a:br>
            <a:r>
              <a:rPr lang="ru-RU" altLang="ru-RU" sz="1400" smtClean="0"/>
              <a:t>а также в области контроля за экспортом продукции двойного назначения).</a:t>
            </a:r>
          </a:p>
          <a:p>
            <a:pPr algn="just">
              <a:buFont typeface="Wingdings 2" pitchFamily="18" charset="2"/>
              <a:buNone/>
            </a:pPr>
            <a:endParaRPr lang="ru-RU" altLang="ru-RU" sz="1400" smtClean="0"/>
          </a:p>
          <a:p>
            <a:pPr algn="just">
              <a:buFont typeface="Wingdings 2" pitchFamily="18" charset="2"/>
              <a:buNone/>
            </a:pPr>
            <a:r>
              <a:rPr lang="ru-RU" altLang="ru-RU" sz="1400" b="1" smtClean="0"/>
              <a:t>Основанием</a:t>
            </a:r>
            <a:r>
              <a:rPr lang="ru-RU" altLang="ru-RU" sz="1400" smtClean="0"/>
              <a:t> для проведения внеплановой проверки является:</a:t>
            </a:r>
          </a:p>
          <a:p>
            <a:pPr algn="just">
              <a:buFont typeface="Wingdings 2" pitchFamily="18" charset="2"/>
              <a:buAutoNum type="arabicParenR"/>
            </a:pPr>
            <a:r>
              <a:rPr lang="ru-RU" altLang="ru-RU" sz="1400" b="1" smtClean="0"/>
              <a:t>истечение срока </a:t>
            </a:r>
            <a:r>
              <a:rPr lang="ru-RU" altLang="ru-RU" sz="1400" smtClean="0"/>
              <a:t>исполнения участником ВЭД ранее выданного предписания об устранении выявленного нарушения обязательных требований;</a:t>
            </a:r>
          </a:p>
          <a:p>
            <a:pPr algn="just">
              <a:buFont typeface="Wingdings 2" pitchFamily="18" charset="2"/>
              <a:buAutoNum type="arabicParenR"/>
            </a:pPr>
            <a:r>
              <a:rPr lang="ru-RU" altLang="ru-RU" sz="1400" b="1" smtClean="0"/>
              <a:t>поступление в ФСТЭК России </a:t>
            </a:r>
            <a:r>
              <a:rPr lang="ru-RU" altLang="ru-RU" sz="1400" smtClean="0"/>
              <a:t>обращений и заявлений граждан, юридических лиц, индивидуальных предпринимателей, информации от органов государственной власти, органов местного самоуправления, из средств массовой информации о фактах: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>
                <a:solidFill>
                  <a:srgbClr val="FFC000"/>
                </a:solidFill>
              </a:rPr>
              <a:t>3)</a:t>
            </a:r>
            <a:r>
              <a:rPr lang="ru-RU" altLang="ru-RU" sz="1400" smtClean="0"/>
              <a:t> </a:t>
            </a:r>
            <a:r>
              <a:rPr lang="ru-RU" altLang="ru-RU" sz="1400" b="1" smtClean="0"/>
              <a:t>возникновения угрозы безопасности государства </a:t>
            </a:r>
            <a:r>
              <a:rPr lang="ru-RU" altLang="ru-RU" sz="1400" smtClean="0"/>
              <a:t>(в том числе выполнению международных обязательств Российской Федерации в области нераспространения оружия массового поражения, средств его доставки, а также в области контроля за экспортом продукции двойного назначения);</a:t>
            </a:r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>
                <a:solidFill>
                  <a:srgbClr val="FFC000"/>
                </a:solidFill>
              </a:rPr>
              <a:t>4)</a:t>
            </a:r>
            <a:r>
              <a:rPr lang="ru-RU" altLang="ru-RU" sz="1400" smtClean="0"/>
              <a:t>  </a:t>
            </a:r>
            <a:r>
              <a:rPr lang="ru-RU" altLang="ru-RU" sz="1400" b="1" smtClean="0"/>
              <a:t>причинения вреда безопасности государства</a:t>
            </a:r>
            <a:r>
              <a:rPr lang="ru-RU" altLang="ru-RU" sz="1400" smtClean="0"/>
              <a:t>.</a:t>
            </a:r>
          </a:p>
          <a:p>
            <a:pPr algn="just">
              <a:buFont typeface="Wingdings 2" pitchFamily="18" charset="2"/>
              <a:buNone/>
            </a:pPr>
            <a:endParaRPr lang="ru-RU" altLang="ru-RU" sz="1400" smtClean="0"/>
          </a:p>
          <a:p>
            <a:pPr algn="just">
              <a:buFont typeface="Wingdings 2" pitchFamily="18" charset="2"/>
              <a:buNone/>
            </a:pPr>
            <a:r>
              <a:rPr lang="ru-RU" altLang="ru-RU" sz="1400" smtClean="0"/>
              <a:t>	Внеплановая проверка проводится в форме документарной проверки или выездной проверки.</a:t>
            </a:r>
          </a:p>
          <a:p>
            <a:pPr>
              <a:buFont typeface="Wingdings 2" pitchFamily="18" charset="2"/>
              <a:buNone/>
            </a:pPr>
            <a:endParaRPr lang="ru-RU" altLang="ru-RU" sz="1400" smtClean="0"/>
          </a:p>
          <a:p>
            <a:pPr>
              <a:buFont typeface="Wingdings 2" pitchFamily="18" charset="2"/>
              <a:buNone/>
            </a:pPr>
            <a:endParaRPr lang="ru-RU" altLang="ru-RU" sz="1400" smtClean="0"/>
          </a:p>
          <a:p>
            <a:pPr>
              <a:buFont typeface="Wingdings 2" pitchFamily="18" charset="2"/>
              <a:buNone/>
            </a:pPr>
            <a:endParaRPr lang="ru-RU" altLang="ru-RU" sz="14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DB6B-DCCB-4085-9D79-ABC437018268}" type="slidenum">
              <a:rPr lang="ru-RU" sz="1800" smtClean="0"/>
              <a:pPr>
                <a:defRPr/>
              </a:pPr>
              <a:t>9</a:t>
            </a:fld>
            <a:endParaRPr lang="ru-RU" sz="1800" dirty="0"/>
          </a:p>
        </p:txBody>
      </p:sp>
      <p:pic>
        <p:nvPicPr>
          <p:cNvPr id="5" name="Рисунок 4" descr="1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07425" y="214313"/>
            <a:ext cx="465138" cy="58261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rgbClr val="333333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3056C2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14205</TotalTime>
  <Words>2496</Words>
  <Application>Microsoft Office PowerPoint</Application>
  <PresentationFormat>Экран (4:3)</PresentationFormat>
  <Paragraphs>332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Слайд 1</vt:lpstr>
      <vt:lpstr>Нормативно-правовая база осуществления контроля </vt:lpstr>
      <vt:lpstr>Федеральный закон от 18.07.1999 г. № 183-ФЗ (статья 7. Методы осуществления экспортного контроля)</vt:lpstr>
      <vt:lpstr>Федеральный закон от 18.07.1999 г. № 183-ФЗ (статья 17. Организация и проведение проверок российских участников ВЭД)</vt:lpstr>
      <vt:lpstr>Указ Президента РФ от 06.08.2004 г. № 1085 «Вопросы Федеральной службы по техническому и экспортному контролю»</vt:lpstr>
      <vt:lpstr>Организация и проведение проверок российских участников ВЭД </vt:lpstr>
      <vt:lpstr>Постановление Правительства РФ  от 13.06.2012 г. № 582</vt:lpstr>
      <vt:lpstr>ПЛАНОВАЯ ПРОВЕРКА</vt:lpstr>
      <vt:lpstr>ВНЕПЛАНОВАЯ ПРОВЕРКА</vt:lpstr>
      <vt:lpstr>Внесение изменений в ФЗ «О защите прав юридических лиц и индивидуальных предпринимателей при осуществлении государственного контроля»  (№ 246-ФЗ от 13.07.2015) </vt:lpstr>
      <vt:lpstr>Содержание контрольно-проверочных мероприятий</vt:lpstr>
      <vt:lpstr>При выявлении нарушений:</vt:lpstr>
      <vt:lpstr>Слайд 13</vt:lpstr>
      <vt:lpstr>Слайд 14</vt:lpstr>
      <vt:lpstr>САНКЦИИ ЗА НАРУШЕНИЕ экспортного контроля предусмотрены:</vt:lpstr>
      <vt:lpstr>Слайд 16</vt:lpstr>
      <vt:lpstr>Слайд 17</vt:lpstr>
      <vt:lpstr>Слайд 18</vt:lpstr>
      <vt:lpstr>Слайд 19</vt:lpstr>
      <vt:lpstr>Примеры из практики правоприменения  в Российской Федерации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Тюменцев</dc:creator>
  <cp:lastModifiedBy>ivi</cp:lastModifiedBy>
  <cp:revision>1051</cp:revision>
  <cp:lastPrinted>2010-09-15T04:44:38Z</cp:lastPrinted>
  <dcterms:created xsi:type="dcterms:W3CDTF">2009-11-03T05:16:47Z</dcterms:created>
  <dcterms:modified xsi:type="dcterms:W3CDTF">2018-02-19T09:44:03Z</dcterms:modified>
</cp:coreProperties>
</file>