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7" r:id="rId2"/>
    <p:sldId id="287" r:id="rId3"/>
    <p:sldId id="265" r:id="rId4"/>
    <p:sldId id="271" r:id="rId5"/>
    <p:sldId id="264" r:id="rId6"/>
    <p:sldId id="274" r:id="rId7"/>
    <p:sldId id="273" r:id="rId8"/>
    <p:sldId id="266" r:id="rId9"/>
    <p:sldId id="282" r:id="rId10"/>
    <p:sldId id="275" r:id="rId11"/>
    <p:sldId id="283" r:id="rId12"/>
    <p:sldId id="284" r:id="rId13"/>
    <p:sldId id="291" r:id="rId14"/>
    <p:sldId id="263" r:id="rId15"/>
    <p:sldId id="272" r:id="rId16"/>
    <p:sldId id="267" r:id="rId17"/>
    <p:sldId id="278" r:id="rId18"/>
    <p:sldId id="276" r:id="rId19"/>
    <p:sldId id="280" r:id="rId20"/>
    <p:sldId id="281" r:id="rId21"/>
    <p:sldId id="277" r:id="rId22"/>
    <p:sldId id="290" r:id="rId23"/>
    <p:sldId id="268" r:id="rId24"/>
    <p:sldId id="288" r:id="rId25"/>
    <p:sldId id="259" r:id="rId26"/>
    <p:sldId id="258" r:id="rId27"/>
    <p:sldId id="289" r:id="rId28"/>
    <p:sldId id="262" r:id="rId29"/>
    <p:sldId id="260" r:id="rId30"/>
    <p:sldId id="261" r:id="rId31"/>
    <p:sldId id="269" r:id="rId32"/>
    <p:sldId id="292" r:id="rId33"/>
    <p:sldId id="27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8FEC2"/>
    <a:srgbClr val="990033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99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75202843-4E2B-4EF7-BCC1-93C036F5D4DA}" type="datetimeFigureOut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A6EA37A-E367-4DC8-9536-71AF8F7DF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045C0-9CEF-4705-90BA-0B5CD43D414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07A8-4C6D-4E22-9345-06E0D14CD56C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4C5B10-4930-49FA-A46E-970C471C4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E68B-E48F-4BE1-83AB-4C5D9321886F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D7D8-2515-4640-8F70-775CCE86C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D81E-C75E-48A8-AFC1-0B3464C64B52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A20C-E21D-4099-A94A-597C843AD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5669-C18B-4B1E-A5EE-7FDE3C263CCC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138A-CBA3-40FE-9ADC-04D2ABA6F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7000-21BF-4D4C-A204-546025E9FCA5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D097-6286-465F-A43D-E893FA7DD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0401-C9BA-4248-A833-0E667750563E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4ECB-C4AC-4F6C-BCE7-771C7B0AA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A7E2AC-5227-410E-8AAF-BBEF42576A4A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A71314A-8401-4C39-9EB3-53B94E9B2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ABCA-A6F8-4A9E-B3CB-268A44217708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6059-8101-4D9E-A31C-335CA84C7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0453-0300-48BF-A7B7-AA40FCD140DB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6B82-FA90-4EB7-91D1-2F6A0C907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74A0-8829-4D05-B3DE-93E0EADB9B04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2FF0-F1D4-4921-AE1F-46926444E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C9D0-304B-412C-B82D-8B279EA9D125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A0EA-81EB-4746-BA44-EC25645CB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9BF93DA-205C-4634-8F7D-29DAFFC026C9}" type="datetime1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E62330E-FB1A-41F8-9E3F-19027C57B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46" r:id="rId2"/>
    <p:sldLayoutId id="2147483847" r:id="rId3"/>
    <p:sldLayoutId id="2147483848" r:id="rId4"/>
    <p:sldLayoutId id="2147483855" r:id="rId5"/>
    <p:sldLayoutId id="2147483856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D0176-DA96-4DF5-A59E-464A9F4272B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196975"/>
            <a:ext cx="8458200" cy="1222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Современное аналитическое оборудование Томского политехнического университета</a:t>
            </a:r>
            <a:endParaRPr lang="ru-RU" dirty="0"/>
          </a:p>
        </p:txBody>
      </p:sp>
      <p:sp>
        <p:nvSpPr>
          <p:cNvPr id="51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5084763"/>
            <a:ext cx="6400800" cy="1296987"/>
          </a:xfrm>
        </p:spPr>
        <p:txBody>
          <a:bodyPr/>
          <a:lstStyle/>
          <a:p>
            <a:pPr marL="63500" algn="r" eaLnBrk="1" hangingPunct="1">
              <a:buFont typeface="Wingdings 2" pitchFamily="18" charset="2"/>
              <a:buNone/>
              <a:defRPr/>
            </a:pPr>
            <a:r>
              <a:rPr lang="ru-RU" dirty="0" smtClean="0">
                <a:latin typeface="+mj-lt"/>
              </a:rPr>
              <a:t>Центр управления научно-исследовательским оборудованием</a:t>
            </a:r>
          </a:p>
          <a:p>
            <a:pPr marL="63500" algn="r" eaLnBrk="1" hangingPunct="1">
              <a:buFont typeface="Wingdings 2" pitchFamily="18" charset="2"/>
              <a:buNone/>
              <a:defRPr/>
            </a:pPr>
            <a:r>
              <a:rPr lang="ru-RU" dirty="0" smtClean="0">
                <a:latin typeface="+mj-lt"/>
              </a:rPr>
              <a:t>Тел. (3822)606258</a:t>
            </a:r>
          </a:p>
          <a:p>
            <a:pPr marL="63500" algn="r" eaLnBrk="1" hangingPunct="1"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E-mail: sanc@tpu.ru</a:t>
            </a:r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964612" cy="6477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Оборудование для определения элементного состава веществ и материалов</a:t>
            </a:r>
            <a:r>
              <a:rPr lang="ru-RU" sz="2000" b="1" dirty="0" smtClean="0">
                <a:solidFill>
                  <a:srgbClr val="000066"/>
                </a:solidFill>
              </a:rPr>
              <a:t/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dirty="0" smtClean="0">
                <a:solidFill>
                  <a:srgbClr val="000066"/>
                </a:solidFill>
              </a:rPr>
              <a:t>Неразрушающие методы анализа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844824"/>
          <a:ext cx="8784976" cy="18342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23242"/>
                <a:gridCol w="1527907"/>
                <a:gridCol w="1225315"/>
                <a:gridCol w="1584176"/>
                <a:gridCol w="1496428"/>
                <a:gridCol w="1527908"/>
              </a:tblGrid>
              <a:tr h="43219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0066"/>
                          </a:solidFill>
                          <a:latin typeface="+mj-lt"/>
                        </a:rPr>
                        <a:t>Рентгенофлуоресцентные</a:t>
                      </a:r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+mj-lt"/>
                        </a:rPr>
                        <a:t> анализаторы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455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Quan`X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(ЦНИО)</a:t>
                      </a:r>
                      <a:endParaRPr kumimoji="0" lang="en-US" sz="1600" b="1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OXFORD  X-Supreme 8000 (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ИФВТ</a:t>
                      </a:r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EDX2800 (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ЭНИН</a:t>
                      </a:r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Спектроскан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(ИПР)</a:t>
                      </a:r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Спектроскан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МАКС - </a:t>
                      </a:r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(ФТИ)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Innov</a:t>
                      </a:r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X50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(ИПР)</a:t>
                      </a:r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71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Na-U</a:t>
                      </a:r>
                      <a:endParaRPr kumimoji="0" lang="ru-RU" sz="1600" b="1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Na-U</a:t>
                      </a:r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S-U</a:t>
                      </a:r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(0,0007 – 5%)</a:t>
                      </a:r>
                      <a:endParaRPr kumimoji="0" lang="ru-RU" sz="16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600" b="1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Сa-U</a:t>
                      </a:r>
                      <a:r>
                        <a:rPr kumimoji="0" lang="ru-RU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P-U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AB945-2656-480E-9D89-5A364C31C29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6414" name="Picture 7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4355976" y="5589240"/>
            <a:ext cx="39608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5"/>
          <p:cNvPicPr>
            <a:picLocks noChangeAspect="1" noChangeArrowheads="1"/>
          </p:cNvPicPr>
          <p:nvPr/>
        </p:nvPicPr>
        <p:blipFill>
          <a:blip r:embed="rId3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539552" y="4005064"/>
            <a:ext cx="3627438" cy="242093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7450" y="5084763"/>
            <a:ext cx="23256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0066"/>
                </a:solidFill>
                <a:latin typeface="+mn-lt"/>
              </a:rPr>
              <a:t>Элементный состав стали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1200" b="1" i="1" dirty="0">
                <a:solidFill>
                  <a:srgbClr val="000066"/>
                </a:solidFill>
                <a:latin typeface="+mn-lt"/>
              </a:rPr>
              <a:t>9Cr</a:t>
            </a:r>
            <a:r>
              <a:rPr lang="ru-RU" sz="1200" b="1" dirty="0">
                <a:solidFill>
                  <a:srgbClr val="000066"/>
                </a:solidFill>
                <a:latin typeface="+mn-lt"/>
              </a:rPr>
              <a:t>-</a:t>
            </a:r>
            <a:r>
              <a:rPr lang="ru-RU" sz="1200" b="1" i="1" dirty="0">
                <a:solidFill>
                  <a:srgbClr val="000066"/>
                </a:solidFill>
                <a:latin typeface="+mn-lt"/>
              </a:rPr>
              <a:t>1Mo</a:t>
            </a:r>
            <a:r>
              <a:rPr lang="ru-RU" sz="1200" b="1" dirty="0">
                <a:solidFill>
                  <a:srgbClr val="000066"/>
                </a:solidFill>
                <a:latin typeface="+mn-lt"/>
              </a:rPr>
              <a:t> (T91)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 rot="10800000" flipH="1">
            <a:off x="3923928" y="5157192"/>
            <a:ext cx="1081087" cy="2873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>
                  <a:alpha val="51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066800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Химический состав: молекулярный анализ</a:t>
            </a:r>
            <a:endParaRPr lang="ru-RU" sz="2800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07904" y="1340768"/>
            <a:ext cx="4752975" cy="50180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Область решаемых задач</a:t>
            </a:r>
          </a:p>
          <a:p>
            <a:pPr>
              <a:spcBef>
                <a:spcPts val="12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Анализ сложных органических соединений и их смесей</a:t>
            </a:r>
          </a:p>
          <a:p>
            <a:pPr>
              <a:spcBef>
                <a:spcPts val="12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Определение летучих органических соединений в различных объектах окружающей среды (воздух, почвы, водоемы, пищевые продукты)</a:t>
            </a:r>
          </a:p>
          <a:p>
            <a:pPr>
              <a:spcBef>
                <a:spcPts val="12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Определение пестицидов в природных объектах и пищевых продуктах</a:t>
            </a:r>
          </a:p>
          <a:p>
            <a:pPr>
              <a:spcBef>
                <a:spcPts val="12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Анализ лекарственных препаратов</a:t>
            </a:r>
          </a:p>
          <a:p>
            <a:pPr>
              <a:spcBef>
                <a:spcPts val="12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Анализ полициклических ароматических углеводородов в природных объектах </a:t>
            </a:r>
          </a:p>
          <a:p>
            <a:pPr>
              <a:spcBef>
                <a:spcPts val="12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Изучение структуры органических соединений (масс-спектрометрия)</a:t>
            </a:r>
          </a:p>
          <a:p>
            <a:pPr>
              <a:spcBef>
                <a:spcPts val="120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Разделение </a:t>
            </a:r>
            <a:r>
              <a:rPr lang="ru-RU" sz="1600" dirty="0" err="1" smtClean="0">
                <a:latin typeface="+mj-lt"/>
              </a:rPr>
              <a:t>биомолекул</a:t>
            </a:r>
            <a:endParaRPr lang="ru-RU" sz="1600" dirty="0" smtClean="0">
              <a:latin typeface="+mj-lt"/>
            </a:endParaRPr>
          </a:p>
          <a:p>
            <a:pPr>
              <a:defRPr/>
            </a:pPr>
            <a:endParaRPr lang="ru-RU" dirty="0" smtClean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E68A-FF1D-4C19-84E4-D34446081F2A}" type="slidenum">
              <a:rPr lang="ru-RU" smtClean="0">
                <a:latin typeface="+mj-lt"/>
              </a:rPr>
              <a:pPr>
                <a:defRPr/>
              </a:pPr>
              <a:t>11</a:t>
            </a:fld>
            <a:endParaRPr lang="ru-RU">
              <a:latin typeface="+mj-lt"/>
            </a:endParaRPr>
          </a:p>
        </p:txBody>
      </p:sp>
      <p:pic>
        <p:nvPicPr>
          <p:cNvPr id="17413" name="Picture 4" descr="http://erweka-rus.ru/assets/images/agilent/1260_Analytical_SFC_G1365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268413"/>
            <a:ext cx="2900362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www.arms-expo.ru/im.xp/052056055052057051057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611188" y="4724400"/>
            <a:ext cx="2952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640763" cy="1066800"/>
          </a:xfrm>
        </p:spPr>
        <p:txBody>
          <a:bodyPr/>
          <a:lstStyle/>
          <a:p>
            <a:r>
              <a:rPr lang="ru-RU" sz="2800" dirty="0" smtClean="0">
                <a:solidFill>
                  <a:srgbClr val="000066"/>
                </a:solidFill>
              </a:rPr>
              <a:t>Молекулярный анализ: газовые хроматографы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932363" y="1844675"/>
          <a:ext cx="4032250" cy="2437452"/>
        </p:xfrm>
        <a:graphic>
          <a:graphicData uri="http://schemas.openxmlformats.org/drawingml/2006/table">
            <a:tbl>
              <a:tblPr/>
              <a:tblGrid>
                <a:gridCol w="955675"/>
                <a:gridCol w="909638"/>
                <a:gridCol w="2166937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Время, мин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Area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Компонент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9,42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Santene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10,32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Tricyclene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10,53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à-Pinene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10,95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Camphene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EC2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11,48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β-Pinene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3-Carene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12,36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Limonene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13,35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Terpinolene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16,54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Bornyl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acetate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AB59B-3933-4C23-9AE6-81CB7719C416}" type="slidenum">
              <a:rPr lang="ru-RU" smtClean="0">
                <a:latin typeface="+mj-lt"/>
              </a:rPr>
              <a:pPr>
                <a:defRPr/>
              </a:pPr>
              <a:t>12</a:t>
            </a:fld>
            <a:endParaRPr lang="ru-RU">
              <a:latin typeface="+mj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3960440" cy="2747734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2857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8483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539750" y="4797425"/>
            <a:ext cx="4329113" cy="1846263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76825" y="1412875"/>
            <a:ext cx="3568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66"/>
                </a:solidFill>
                <a:latin typeface="+mj-lt"/>
              </a:rPr>
              <a:t>Определение состава эфирного масла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211638" y="3068638"/>
            <a:ext cx="647700" cy="144462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188" y="4437063"/>
            <a:ext cx="6257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66"/>
                </a:solidFill>
                <a:latin typeface="+mj-lt"/>
              </a:rPr>
              <a:t>Установление структуры основного продукта органического синтеза</a:t>
            </a:r>
          </a:p>
        </p:txBody>
      </p:sp>
      <p:pic>
        <p:nvPicPr>
          <p:cNvPr id="18487" name="Picture 4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5795963" y="4797425"/>
            <a:ext cx="2449512" cy="1795463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5076825" y="5661025"/>
            <a:ext cx="647700" cy="144463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229600" cy="720725"/>
          </a:xfrm>
        </p:spPr>
        <p:txBody>
          <a:bodyPr/>
          <a:lstStyle/>
          <a:p>
            <a:r>
              <a:rPr lang="ru-RU" sz="2400" dirty="0">
                <a:solidFill>
                  <a:srgbClr val="000066"/>
                </a:solidFill>
              </a:rPr>
              <a:t>Газовые хроматографы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>
            <p:ph idx="4294967295"/>
          </p:nvPr>
        </p:nvGraphicFramePr>
        <p:xfrm>
          <a:off x="179512" y="1052736"/>
          <a:ext cx="8784980" cy="2529840"/>
        </p:xfrm>
        <a:graphic>
          <a:graphicData uri="http://schemas.openxmlformats.org/drawingml/2006/table">
            <a:tbl>
              <a:tblPr/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Комплекс на базе хроматографа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Хроматек-Кристалл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5000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(ИПР)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Газовый хроматограф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Shimadzu G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С-2010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Plus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(ЦНИО)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Хромато-масс-спектрометр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МС-200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(ИФВТ)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Хромато-масс-спектрометрическая система Agilent 7890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(ИФВТ)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Хромато-масс-спектрометр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Trace DSQ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(ЦНИО)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Детекторы: по теплопроводности (ДТП), ионизационно-пламенный (ПИД)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Детекторы: электронного захвата (ЭЗД), ионизационно-пламенный ПИД)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Детектор: масс-спектрометр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Диапазон измеряемых масс: 1-600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а.е.м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Детектор: масс-спектрометр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Диапазон масс: 45-1050 а.е.м.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Детектор: масс-спектрометр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Диапазон масс:  1 - 1050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а.е.м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619781C-78BC-42A0-85BE-996430891E35}" type="slidenum">
              <a:rPr lang="ru-RU">
                <a:solidFill>
                  <a:srgbClr val="FFFFFF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144" name="Заголовок 1"/>
          <p:cNvSpPr>
            <a:spLocks/>
          </p:cNvSpPr>
          <p:nvPr/>
        </p:nvSpPr>
        <p:spPr bwMode="auto">
          <a:xfrm>
            <a:off x="539552" y="3429000"/>
            <a:ext cx="727280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dirty="0">
                <a:solidFill>
                  <a:srgbClr val="000066"/>
                </a:solidFill>
              </a:rPr>
              <a:t>Жидкостные хроматографы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5145" name="Group 25"/>
          <p:cNvGraphicFramePr>
            <a:graphicFrameLocks noGrp="1"/>
          </p:cNvGraphicFramePr>
          <p:nvPr/>
        </p:nvGraphicFramePr>
        <p:xfrm>
          <a:off x="179513" y="4003675"/>
          <a:ext cx="8784977" cy="2529840"/>
        </p:xfrm>
        <a:graphic>
          <a:graphicData uri="http://schemas.openxmlformats.org/drawingml/2006/table">
            <a:tbl>
              <a:tblPr/>
              <a:tblGrid>
                <a:gridCol w="2197010"/>
                <a:gridCol w="2197009"/>
                <a:gridCol w="2195479"/>
                <a:gridCol w="219547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Жидкостной хроматограф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Agilent 1260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(ЦНИО)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Высокоэффективный жидкостный хроматограф Agilent Compact LC 1200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(ИФВТ)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Хроматограф Милихром А-02 (ИПР)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ВЭЖХ-система BioLogic DuoFlow (ИПР)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E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Наличие диодно-матричного и флуоресцентного детекторов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Спектральный диапазон: 190-900 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Детектор: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УФ-спектрофото-метрический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Спектральный диапазон: 200-900 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Детектор: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УФ-спектрофото-метрический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Спектральный диапазон: 190-360 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Детектор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BioLogic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QuadTec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УФ – и видимого диапазона для одновременной 4-волновой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детекции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7FC42-4D13-4D9C-A284-1486A9A7B367}" type="slidenum">
              <a:rPr lang="ru-RU">
                <a:latin typeface="+mj-lt"/>
              </a:rPr>
              <a:pPr>
                <a:defRPr/>
              </a:pPr>
              <a:t>14</a:t>
            </a:fld>
            <a:endParaRPr lang="ru-RU">
              <a:latin typeface="+mj-lt"/>
            </a:endParaRP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86518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66"/>
                </a:solidFill>
              </a:rPr>
              <a:t>Рентгенофазовый анализ</a:t>
            </a: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107950" y="1268413"/>
            <a:ext cx="8578850" cy="5449887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Области применения</a:t>
            </a:r>
          </a:p>
          <a:p>
            <a:pPr marL="6350" indent="-6350"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Металловедение</a:t>
            </a:r>
          </a:p>
          <a:p>
            <a:pPr marL="6350" indent="-6350"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Строительные материалы</a:t>
            </a:r>
            <a:endParaRPr lang="en-US" sz="1600" dirty="0" smtClean="0">
              <a:latin typeface="+mj-lt"/>
            </a:endParaRPr>
          </a:p>
          <a:p>
            <a:pPr marL="6350" indent="-6350"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</a:t>
            </a:r>
            <a:r>
              <a:rPr lang="ru-RU" sz="1600" dirty="0" err="1" smtClean="0">
                <a:latin typeface="+mj-lt"/>
              </a:rPr>
              <a:t>Горно-рудная</a:t>
            </a:r>
            <a:r>
              <a:rPr lang="ru-RU" sz="1600" dirty="0" smtClean="0">
                <a:latin typeface="+mj-lt"/>
              </a:rPr>
              <a:t> промышленность, геология </a:t>
            </a:r>
            <a:endParaRPr lang="en-US" sz="1600" dirty="0" smtClean="0">
              <a:latin typeface="+mj-lt"/>
            </a:endParaRPr>
          </a:p>
          <a:p>
            <a:pPr marL="6350" indent="-6350"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Химия и нефтехимия </a:t>
            </a:r>
            <a:endParaRPr lang="en-US" sz="1600" dirty="0" smtClean="0">
              <a:latin typeface="+mj-lt"/>
            </a:endParaRPr>
          </a:p>
          <a:p>
            <a:pPr marL="6350" indent="-6350"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Полимеры</a:t>
            </a:r>
          </a:p>
          <a:p>
            <a:pPr marL="6350" indent="-6350"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Катализаторы, сорбенты</a:t>
            </a:r>
          </a:p>
          <a:p>
            <a:pPr marL="6350" indent="-6350"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Полупроводники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sz="1600" dirty="0" smtClean="0">
              <a:latin typeface="+mj-lt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Получаемая информация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Фазовый состав </a:t>
            </a:r>
            <a:r>
              <a:rPr lang="en-US" sz="1600" dirty="0" smtClean="0">
                <a:latin typeface="+mj-lt"/>
              </a:rPr>
              <a:t>(</a:t>
            </a:r>
            <a:r>
              <a:rPr lang="ru-RU" sz="1600" dirty="0" smtClean="0">
                <a:latin typeface="+mj-lt"/>
              </a:rPr>
              <a:t>качественный, количественный)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Степень кристалличности, размер кристаллитов (ОКР)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Параметры решетки кристаллических веществ 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Текстурные характеристики полимеров, пластиков, 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None/>
              <a:defRPr/>
            </a:pPr>
            <a:r>
              <a:rPr lang="ru-RU" sz="1600" dirty="0" smtClean="0">
                <a:latin typeface="+mj-lt"/>
              </a:rPr>
              <a:t>	    тонких пленок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Изменения фазового состава под действием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None/>
              <a:defRPr/>
            </a:pPr>
            <a:r>
              <a:rPr lang="ru-RU" sz="1600" dirty="0" smtClean="0">
                <a:latin typeface="+mj-lt"/>
              </a:rPr>
              <a:t>    различных факторов (температура, атмосфера)</a:t>
            </a:r>
          </a:p>
          <a:p>
            <a:pPr marL="6350" indent="-6350" eaLnBrk="1" hangingPunct="1"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Идентификация примесей в основном веществе</a:t>
            </a:r>
          </a:p>
          <a:p>
            <a:pPr eaLnBrk="1" hangingPunct="1">
              <a:defRPr/>
            </a:pPr>
            <a:endParaRPr lang="ru-RU" sz="1400" dirty="0" smtClean="0">
              <a:latin typeface="+mj-lt"/>
            </a:endParaRPr>
          </a:p>
        </p:txBody>
      </p:sp>
      <p:pic>
        <p:nvPicPr>
          <p:cNvPr id="12293" name="Picture 5" descr="名称未設定 64"/>
          <p:cNvPicPr>
            <a:picLocks noChangeAspect="1" noChangeArrowheads="1"/>
          </p:cNvPicPr>
          <p:nvPr/>
        </p:nvPicPr>
        <p:blipFill>
          <a:blip r:embed="rId2" cstate="screen">
            <a:lum bright="-24000" contrast="54000"/>
          </a:blip>
          <a:srcRect l="9445" t="15668" r="3403" b="6029"/>
          <a:stretch>
            <a:fillRect/>
          </a:stretch>
        </p:blipFill>
        <p:spPr bwMode="auto">
          <a:xfrm>
            <a:off x="5436096" y="4365104"/>
            <a:ext cx="33480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4"/>
          <p:cNvPicPr>
            <a:picLocks noChangeAspect="1" noChangeArrowheads="1"/>
          </p:cNvPicPr>
          <p:nvPr/>
        </p:nvPicPr>
        <p:blipFill>
          <a:blip r:embed="rId3" cstate="screen">
            <a:lum bright="-12000" contrast="24000"/>
          </a:blip>
          <a:srcRect/>
          <a:stretch>
            <a:fillRect/>
          </a:stretch>
        </p:blipFill>
        <p:spPr bwMode="auto">
          <a:xfrm>
            <a:off x="5652120" y="980728"/>
            <a:ext cx="30956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1A768-853C-4EE3-B763-45CE02820A28}" type="slidenum">
              <a:rPr lang="ru-RU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7" y="765175"/>
          <a:ext cx="8496944" cy="4084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3504"/>
                <a:gridCol w="2234968"/>
                <a:gridCol w="2304257"/>
                <a:gridCol w="194421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Дифрактометр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рентгеновский </a:t>
                      </a:r>
                      <a:r>
                        <a:rPr kumimoji="0" lang="en-US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Shimadzu XRD-7000S</a:t>
                      </a:r>
                      <a:endParaRPr kumimoji="0" lang="ru-RU" sz="1600" b="1" i="0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(ИФВТ)</a:t>
                      </a:r>
                      <a:endParaRPr kumimoji="0" lang="ru-RU" sz="1600" b="1" i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Рентгеновский </a:t>
                      </a: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дифрактометр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Shimadzu 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XRD-7000S с вертикальным высокоточным гониометром (ФТИ)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Рентгеновский </a:t>
                      </a: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дифрактометр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Shimadzu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XRD 7000 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(ЭНИН)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Рентгеновский </a:t>
                      </a:r>
                      <a:r>
                        <a:rPr kumimoji="0" lang="ru-RU" sz="16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дифрактометр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ARLXTRA</a:t>
                      </a:r>
                      <a:r>
                        <a:rPr kumimoji="0" lang="ru-RU" sz="1600" b="1" i="0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(ИНК)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buFont typeface="Arial" pitchFamily="34" charset="0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Приставка для анализа тонких плёнок; высокотемпературная камера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Приставка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малоуглового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рассеяния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Font typeface="Arial" pitchFamily="34" charset="0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Приставки для анализа тонких пленок; низкотемпературная (жидкий азот) и высокотемпературная камеры;</a:t>
                      </a:r>
                    </a:p>
                    <a:p>
                      <a:pPr marL="0" algn="l" rtl="0" eaLnBrk="1" latinLnBrk="0" hangingPunct="1">
                        <a:buFont typeface="Arial" pitchFamily="34" charset="0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вращение образца; анализ напряжений, полюсные фигуры</a:t>
                      </a:r>
                      <a:endParaRPr kumimoji="0" lang="ru-RU" sz="1600" b="0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Font typeface="Arial" pitchFamily="34" charset="0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Высокая скорость сканирования</a:t>
                      </a:r>
                      <a:endParaRPr kumimoji="0" lang="ru-RU" sz="1600" b="0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32" name="Picture 19" descr="Kristallstruktur_Zementi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653136"/>
            <a:ext cx="205263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名称未設定 41"/>
          <p:cNvPicPr>
            <a:picLocks noChangeAspect="1" noChangeArrowheads="1"/>
          </p:cNvPicPr>
          <p:nvPr/>
        </p:nvPicPr>
        <p:blipFill>
          <a:blip r:embed="rId3" cstate="screen">
            <a:lum bright="-24000" contrast="42000"/>
          </a:blip>
          <a:srcRect/>
          <a:stretch>
            <a:fillRect/>
          </a:stretch>
        </p:blipFill>
        <p:spPr bwMode="auto">
          <a:xfrm>
            <a:off x="323528" y="4149080"/>
            <a:ext cx="4104456" cy="256520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E0138-4614-4EC9-B651-BBBD54B6A077}" type="slidenum">
              <a:rPr lang="ru-RU">
                <a:latin typeface="+mj-lt"/>
              </a:rPr>
              <a:pPr>
                <a:defRPr/>
              </a:pPr>
              <a:t>16</a:t>
            </a:fld>
            <a:endParaRPr lang="ru-RU">
              <a:latin typeface="+mj-lt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Тепловые измерения</a:t>
            </a:r>
          </a:p>
        </p:txBody>
      </p:sp>
      <p:sp>
        <p:nvSpPr>
          <p:cNvPr id="15364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569325" cy="5661025"/>
          </a:xfrm>
        </p:spPr>
        <p:txBody>
          <a:bodyPr/>
          <a:lstStyle/>
          <a:p>
            <a:pPr marL="6350" indent="-6350" eaLnBrk="1" hangingPunct="1"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Дилатометрия</a:t>
            </a:r>
            <a:r>
              <a:rPr lang="ru-RU" dirty="0" smtClean="0">
                <a:latin typeface="+mj-lt"/>
              </a:rPr>
              <a:t> </a:t>
            </a:r>
          </a:p>
          <a:p>
            <a:pPr marL="6350" indent="-6350" eaLnBrk="1" hangingPunct="1">
              <a:buFont typeface="Georgia" pitchFamily="18" charset="0"/>
              <a:buNone/>
              <a:defRPr/>
            </a:pPr>
            <a:r>
              <a:rPr lang="ru-RU" sz="1600" dirty="0" smtClean="0">
                <a:latin typeface="+mj-lt"/>
              </a:rPr>
              <a:t>измерения расширения или сжатия материала, происходящих в образце в условиях программируемого воздействия температуры</a:t>
            </a:r>
          </a:p>
          <a:p>
            <a:pPr marL="1588" indent="11113" eaLnBrk="1" hangingPunct="1">
              <a:buFont typeface="Georgia" pitchFamily="18" charset="0"/>
              <a:buNone/>
              <a:defRPr/>
            </a:pPr>
            <a:endParaRPr lang="ru-RU" sz="1600" b="1" dirty="0" smtClean="0">
              <a:latin typeface="+mj-lt"/>
            </a:endParaRPr>
          </a:p>
          <a:p>
            <a:pPr marL="1588" indent="11113"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Области применения</a:t>
            </a:r>
          </a:p>
          <a:p>
            <a:pPr eaLnBrk="1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</a:rPr>
              <a:t>Материалы: керамика и стекло, металлы и сплавы, </a:t>
            </a:r>
          </a:p>
          <a:p>
            <a:pPr eaLnBrk="1" hangingPunct="1">
              <a:spcBef>
                <a:spcPts val="0"/>
              </a:spcBef>
              <a:buClr>
                <a:srgbClr val="000066"/>
              </a:buClr>
              <a:buNone/>
              <a:defRPr/>
            </a:pPr>
            <a:r>
              <a:rPr lang="ru-RU" sz="1400" dirty="0" smtClean="0">
                <a:latin typeface="+mj-lt"/>
              </a:rPr>
              <a:t>     полимерные композиты</a:t>
            </a:r>
          </a:p>
          <a:p>
            <a:pPr marL="93663" indent="11113" eaLnBrk="1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</a:rPr>
              <a:t>    Изучение процессов спекания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</a:rPr>
              <a:t>Оптимизация процессов отжига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400" dirty="0" smtClean="0">
                <a:latin typeface="+mj-lt"/>
              </a:rPr>
              <a:t>Спекание с контролируемой скоростью (СКС)</a:t>
            </a:r>
            <a:endParaRPr lang="ru-RU" sz="1400" b="1" i="1" dirty="0" smtClean="0">
              <a:latin typeface="+mj-lt"/>
            </a:endParaRPr>
          </a:p>
          <a:p>
            <a:pPr marL="1588" indent="11113"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Получаемая информация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Линейное термическое расширение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+mj-lt"/>
              </a:rPr>
              <a:t> Коэффициент термического расширения (КТР)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+mj-lt"/>
              </a:rPr>
              <a:t> Температуры спекания и стадий сжатия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+mj-lt"/>
              </a:rPr>
              <a:t> Объемное расширение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+mj-lt"/>
              </a:rPr>
              <a:t> Изменение плотности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+mj-lt"/>
              </a:rPr>
              <a:t> Определение температур стеклования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+mj-lt"/>
              </a:rPr>
              <a:t> Температура размягчения  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1200" b="1" dirty="0" smtClean="0">
              <a:solidFill>
                <a:srgbClr val="000066"/>
              </a:solidFill>
              <a:latin typeface="+mj-lt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2000" b="1" dirty="0" err="1" smtClean="0">
                <a:solidFill>
                  <a:srgbClr val="000066"/>
                </a:solidFill>
                <a:latin typeface="+mj-lt"/>
              </a:rPr>
              <a:t>Температуропроводность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 и теплопроводность</a:t>
            </a:r>
            <a:endParaRPr lang="ru-RU" sz="20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Получаемая информация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800" b="1" i="1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+mj-lt"/>
              </a:rPr>
              <a:t>теплопроводность, </a:t>
            </a:r>
            <a:r>
              <a:rPr lang="ru-RU" sz="1400" dirty="0" err="1" smtClean="0">
                <a:latin typeface="+mj-lt"/>
              </a:rPr>
              <a:t>температуропроводность</a:t>
            </a:r>
            <a:r>
              <a:rPr lang="ru-RU" sz="1400" dirty="0" smtClean="0">
                <a:latin typeface="+mj-lt"/>
              </a:rPr>
              <a:t>, удельная теплоемкость</a:t>
            </a:r>
          </a:p>
          <a:p>
            <a:pPr eaLnBrk="1" hangingPunct="1">
              <a:defRPr/>
            </a:pPr>
            <a:endParaRPr lang="ru-RU" dirty="0" smtClean="0">
              <a:latin typeface="+mj-lt"/>
            </a:endParaRPr>
          </a:p>
        </p:txBody>
      </p:sp>
      <p:pic>
        <p:nvPicPr>
          <p:cNvPr id="21509" name="Picture 5" descr="Dilc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325" y="2565400"/>
            <a:ext cx="2593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508500"/>
            <a:ext cx="198437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1066800"/>
          </a:xfrm>
        </p:spPr>
        <p:txBody>
          <a:bodyPr/>
          <a:lstStyle/>
          <a:p>
            <a:r>
              <a:rPr lang="ru-RU" sz="2800" smtClean="0">
                <a:solidFill>
                  <a:srgbClr val="000066"/>
                </a:solidFill>
              </a:rPr>
              <a:t>Дилатометрия: примеры применений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FDEB5-99A7-4811-A54A-D2E4D9436D19}" type="slidenum">
              <a:rPr lang="ru-RU" smtClean="0">
                <a:latin typeface="+mj-lt"/>
              </a:rPr>
              <a:pPr>
                <a:defRPr/>
              </a:pPr>
              <a:t>17</a:t>
            </a:fld>
            <a:endParaRPr lang="ru-RU">
              <a:latin typeface="+mj-lt"/>
            </a:endParaRPr>
          </a:p>
        </p:txBody>
      </p:sp>
      <p:pic>
        <p:nvPicPr>
          <p:cNvPr id="22532" name="Picture 2" descr="lwf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>
          <a:xfrm>
            <a:off x="179388" y="1412875"/>
            <a:ext cx="4608512" cy="25908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250825" y="4292600"/>
            <a:ext cx="46085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График линейного термического расширения и физического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коэффициента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термического расширения железа. 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При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906°С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зарегистрировано сжатие, которое</a:t>
            </a:r>
            <a:r>
              <a:rPr lang="en-US" sz="1400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приписывают изменению в кристаллической решетке (</a:t>
            </a:r>
            <a:r>
              <a:rPr lang="ru-RU" sz="1400" dirty="0" err="1">
                <a:solidFill>
                  <a:srgbClr val="000066"/>
                </a:solidFill>
                <a:latin typeface="+mj-lt"/>
              </a:rPr>
              <a:t>bcc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400" dirty="0">
                <a:solidFill>
                  <a:srgbClr val="000066"/>
                </a:solidFill>
                <a:latin typeface="+mj-lt"/>
                <a:sym typeface="Wingdings"/>
              </a:rPr>
              <a:t>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+mj-lt"/>
              </a:rPr>
              <a:t>fcc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).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Условия: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атмосфера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– гелий, скорость нагрева 5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°С/мин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63" y="1268413"/>
            <a:ext cx="4032250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Дилатометрия сырца из оксида циркония (стабилизированного иттрием в диапазоне температур от комнатной до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1680</a:t>
            </a:r>
            <a:r>
              <a:rPr lang="ru-RU" sz="1400" dirty="0" smtClean="0">
                <a:solidFill>
                  <a:srgbClr val="000066"/>
                </a:solidFill>
              </a:rPr>
              <a:t>°С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.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Измерения были проведены на воздухе со скоростями нагрева 5, 10 и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20</a:t>
            </a:r>
            <a:r>
              <a:rPr lang="ru-RU" sz="1400" dirty="0" smtClean="0">
                <a:solidFill>
                  <a:srgbClr val="000066"/>
                </a:solidFill>
              </a:rPr>
              <a:t>°С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/мин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. Зависимость между скоростями нагрева и усадкой пробы отчетливо заметна: при меньших скоростях нагрева достигается наибольшая усадка. Такие результаты поставляют ценную информацию для оптимизации технологий изготовления такого рода керамик. 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pic>
        <p:nvPicPr>
          <p:cNvPr id="22535" name="Picture 5" descr="lwf37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4572000" y="4005263"/>
            <a:ext cx="44084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79388" y="561975"/>
            <a:ext cx="8640762" cy="1066800"/>
          </a:xfrm>
        </p:spPr>
        <p:txBody>
          <a:bodyPr/>
          <a:lstStyle/>
          <a:p>
            <a:r>
              <a:rPr lang="ru-RU" sz="2800" smtClean="0">
                <a:solidFill>
                  <a:srgbClr val="000066"/>
                </a:solidFill>
              </a:rPr>
              <a:t>Оборудование для термомеханических исследований и измерений теплоемкости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950" y="1557338"/>
          <a:ext cx="8963915" cy="45988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92783"/>
                <a:gridCol w="1792783"/>
                <a:gridCol w="1792783"/>
                <a:gridCol w="1792783"/>
                <a:gridCol w="1792783"/>
              </a:tblGrid>
              <a:tr h="57551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+mj-lt"/>
                        </a:rPr>
                        <a:t>Дилатометры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Анализаторы теплопроводности и </a:t>
                      </a:r>
                      <a:r>
                        <a:rPr kumimoji="0" lang="ru-RU" sz="1400" b="1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темперотуропроводности</a:t>
                      </a:r>
                      <a:r>
                        <a:rPr kumimoji="0" lang="ru-RU" sz="1400" b="1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Вакуумный дилатометр</a:t>
                      </a:r>
                    </a:p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NETZSCH DIL 402 E/7/</a:t>
                      </a:r>
                      <a:r>
                        <a:rPr kumimoji="0" lang="ru-RU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G-Py</a:t>
                      </a:r>
                      <a:endParaRPr kumimoji="0" lang="ru-RU" sz="1400" b="1" i="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(ИФВТ)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Вакуумный дилатометр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NETZSCH DIL 402 C/1/4/G</a:t>
                      </a:r>
                    </a:p>
                    <a:p>
                      <a:pPr marL="0" algn="l" rtl="0" eaLnBrk="1" latinLnBrk="0" hangingPunct="1"/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(ИНК)</a:t>
                      </a:r>
                      <a:endParaRPr kumimoji="0" lang="ru-RU" sz="1400" b="1" i="0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Дилатометр с горизонтальным расположением образца NETZSCH DIL  402 PC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(ИФВТ)</a:t>
                      </a:r>
                      <a:endParaRPr kumimoji="0" lang="ru-RU" sz="1400" b="1" i="0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HB-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анализатор </a:t>
                      </a:r>
                      <a:r>
                        <a:rPr kumimoji="0" lang="ru-RU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теплопровод-ности</a:t>
                      </a:r>
                      <a:endParaRPr kumimoji="0" lang="ru-RU" sz="1400" b="1" i="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ИФВТ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ru-RU" sz="1400" b="1" i="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Анализатор </a:t>
                      </a:r>
                      <a:r>
                        <a:rPr kumimoji="0" lang="ru-RU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температуро-проводности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XFA-500</a:t>
                      </a:r>
                      <a:endParaRPr kumimoji="0" lang="ru-RU" sz="1400" b="1" i="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ИФВТ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kumimoji="0" lang="ru-RU" sz="1400" b="1" i="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kumimoji="0" lang="ru-RU" sz="1400" b="1" i="0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40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Температурный диапазон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от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20 до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2400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1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Динамическая атмосфера и  условия вакуума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pPr algn="l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Температурный диапазон: 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от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20 до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1500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1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Скорость нагрева и охлаждения: 0,01 -50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/мин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Длина образца – до 50 мм, диаметр образца - до 12 мм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Температурный диапазон: 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от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20 до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1600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1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Скорость нагрева и охлаждения: 0,01 -50°С/мин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Измеряемый диапазон: 500/5000 мкм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pPr algn="l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Температура образца: от -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50 до 200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1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Теплопроводность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0,02 - 100 </a:t>
                      </a: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Вт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/(м*К)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Температуро-проводность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0,05 - 10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мм²/с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Удельная теплоемкость: 100 - 5000 кДж/(м³*К)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Диапазон температур: от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25 до 500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1" kern="1200" baseline="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Теплопроводность 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0,1 - 2000</a:t>
                      </a: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Вт/(м*К)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Температуро-проводность</a:t>
                      </a: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0,01 - 1000 </a:t>
                      </a: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мм²/с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5593E-67F5-458F-BA8B-57B10EE098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66800"/>
          </a:xfrm>
        </p:spPr>
        <p:txBody>
          <a:bodyPr/>
          <a:lstStyle/>
          <a:p>
            <a:r>
              <a:rPr lang="ru-RU" sz="2800" smtClean="0">
                <a:solidFill>
                  <a:srgbClr val="000066"/>
                </a:solidFill>
              </a:rPr>
              <a:t>Тепловые измерения</a:t>
            </a:r>
            <a:endParaRPr lang="ru-RU" sz="2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507413" cy="5448300"/>
          </a:xfrm>
        </p:spPr>
        <p:txBody>
          <a:bodyPr/>
          <a:lstStyle/>
          <a:p>
            <a:pPr marL="6350" indent="-6350"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Совмещенные ТГА/ДСК/ДТА анализаторы </a:t>
            </a:r>
          </a:p>
          <a:p>
            <a:pPr marL="6350" indent="-6350">
              <a:buFont typeface="Georgia" pitchFamily="18" charset="0"/>
              <a:buNone/>
              <a:defRPr/>
            </a:pPr>
            <a:r>
              <a:rPr lang="ru-RU" sz="1600" dirty="0" smtClean="0">
                <a:latin typeface="+mj-lt"/>
              </a:rPr>
              <a:t>позволяют одновременно регистрировать изменения массы образца при нагревании и процессы, сопровождающиеся выделением или поглощением тепла. 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1600" b="1" i="1" dirty="0" smtClean="0">
              <a:latin typeface="+mj-lt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Области применения</a:t>
            </a:r>
          </a:p>
          <a:p>
            <a:pPr eaLnBrk="1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Керамика и стекло</a:t>
            </a:r>
          </a:p>
          <a:p>
            <a:pPr eaLnBrk="1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Металлы и сплавы</a:t>
            </a:r>
          </a:p>
          <a:p>
            <a:pPr eaLnBrk="1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Полимеры и полимерные композиты</a:t>
            </a:r>
          </a:p>
          <a:p>
            <a:pPr marL="93663" indent="11113" eaLnBrk="1" hangingPunct="1"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    Органические и неорганические вещества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Сенсоры, катализаторы, сорбенты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Геологические объекты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Угли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Композиционные материалы</a:t>
            </a:r>
            <a:endParaRPr lang="ru-RU" sz="1600" b="1" i="1" dirty="0" smtClean="0">
              <a:latin typeface="+mj-lt"/>
            </a:endParaRPr>
          </a:p>
          <a:p>
            <a:pPr marL="1588" indent="11113" eaLnBrk="1" hangingPunct="1">
              <a:buClr>
                <a:srgbClr val="000066"/>
              </a:buClr>
              <a:buFont typeface="Georgia" pitchFamily="18" charset="0"/>
              <a:buNone/>
              <a:defRPr/>
            </a:pPr>
            <a:endParaRPr lang="ru-RU" sz="1600" b="1" dirty="0" smtClean="0">
              <a:latin typeface="+mj-lt"/>
            </a:endParaRPr>
          </a:p>
          <a:p>
            <a:pPr marL="1588" indent="11113" eaLnBrk="1" hangingPunct="1">
              <a:buClr>
                <a:srgbClr val="000066"/>
              </a:buClr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Область решаемых задач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Контроль качества материалов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Изучение термической стабильности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Определение тепловых эффектов химических реакций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Определение температуры и энтальпии фазовых переходов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Изучение окислительной стабильности</a:t>
            </a:r>
          </a:p>
          <a:p>
            <a:pPr>
              <a:spcBef>
                <a:spcPts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Определение кристалличности полукристаллических материалов</a:t>
            </a:r>
          </a:p>
          <a:p>
            <a:pPr>
              <a:spcBef>
                <a:spcPts val="0"/>
              </a:spcBef>
              <a:buFont typeface="Georgia" pitchFamily="18" charset="0"/>
              <a:buNone/>
              <a:defRPr/>
            </a:pPr>
            <a:endParaRPr lang="ru-RU" sz="16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B7AA9-477E-4EE7-8FB6-64B3796CCAEB}" type="slidenum">
              <a:rPr lang="ru-RU" smtClean="0">
                <a:latin typeface="+mj-lt"/>
              </a:rPr>
              <a:pPr>
                <a:defRPr/>
              </a:pPr>
              <a:t>19</a:t>
            </a:fld>
            <a:endParaRPr lang="ru-RU">
              <a:latin typeface="+mj-lt"/>
            </a:endParaRPr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pic>
        <p:nvPicPr>
          <p:cNvPr id="24582" name="Picture 1" descr="DSC0018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4149080"/>
            <a:ext cx="2228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208" y="2204864"/>
            <a:ext cx="15446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Часть1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 indent="17463">
              <a:buFont typeface="Georgia" pitchFamily="18" charset="0"/>
              <a:buNone/>
              <a:defRPr/>
            </a:pPr>
            <a:r>
              <a:rPr lang="ru-RU" dirty="0" smtClean="0">
                <a:latin typeface="+mj-lt"/>
              </a:rPr>
              <a:t>Современное оборудование ТПУ и типичные области его применения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1B9C8-9118-41C1-8A57-633C1D2A837B}" type="slidenum">
              <a:rPr lang="ru-RU" smtClean="0">
                <a:latin typeface="+mj-lt"/>
              </a:rPr>
              <a:pPr>
                <a:defRPr/>
              </a:pPr>
              <a:t>2</a:t>
            </a:fld>
            <a:endParaRPr lang="ru-R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1066800"/>
          </a:xfrm>
        </p:spPr>
        <p:txBody>
          <a:bodyPr/>
          <a:lstStyle/>
          <a:p>
            <a:r>
              <a:rPr lang="ru-RU" sz="2800" smtClean="0">
                <a:solidFill>
                  <a:srgbClr val="000066"/>
                </a:solidFill>
              </a:rPr>
              <a:t>ДТА/ДСК/ТГ: </a:t>
            </a:r>
            <a:br>
              <a:rPr lang="ru-RU" sz="2800" smtClean="0">
                <a:solidFill>
                  <a:srgbClr val="000066"/>
                </a:solidFill>
              </a:rPr>
            </a:br>
            <a:r>
              <a:rPr lang="ru-RU" sz="2800" smtClean="0">
                <a:solidFill>
                  <a:srgbClr val="000066"/>
                </a:solidFill>
              </a:rPr>
              <a:t>примеры применений</a:t>
            </a:r>
            <a:endParaRPr lang="ru-RU" sz="2800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0825" y="2852738"/>
          <a:ext cx="4968554" cy="1295400"/>
        </p:xfrm>
        <a:graphic>
          <a:graphicData uri="http://schemas.openxmlformats.org/drawingml/2006/table">
            <a:tbl>
              <a:tblPr/>
              <a:tblGrid>
                <a:gridCol w="3385071"/>
                <a:gridCol w="362008"/>
                <a:gridCol w="314881"/>
                <a:gridCol w="314881"/>
                <a:gridCol w="316192"/>
                <a:gridCol w="275521"/>
              </a:tblGrid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Максимумы экзо- и эндотермических эффектов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Jmi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°С/мг     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Jm1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Jm2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Jm3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Jm4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Jm5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Температуры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Tjmi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°C, соответствующие максимумам экзо- и эндотермических эффектов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возможного воспламенения Tjm3-4, °С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 возможного самовоспламенения Tjm5, °С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</a:p>
                  </a:txBody>
                  <a:tcPr marL="46990" marR="46990" marT="47625" marB="47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D6937-FB5A-4126-919F-6F65A4DC3396}" type="slidenum">
              <a:rPr lang="ru-RU" smtClean="0">
                <a:latin typeface="+mj-lt"/>
              </a:rPr>
              <a:pPr>
                <a:defRPr/>
              </a:pPr>
              <a:t>20</a:t>
            </a:fld>
            <a:endParaRPr lang="ru-RU">
              <a:latin typeface="+mj-lt"/>
            </a:endParaRPr>
          </a:p>
        </p:txBody>
      </p:sp>
      <p:pic>
        <p:nvPicPr>
          <p:cNvPr id="25633" name="Picture 2" descr="№27"/>
          <p:cNvPicPr>
            <a:picLocks noChangeAspect="1" noChangeArrowheads="1"/>
          </p:cNvPicPr>
          <p:nvPr/>
        </p:nvPicPr>
        <p:blipFill>
          <a:blip r:embed="rId2" cstate="screen"/>
          <a:srcRect l="1894" t="16347" r="7626"/>
          <a:stretch>
            <a:fillRect/>
          </a:stretch>
        </p:blipFill>
        <p:spPr bwMode="auto">
          <a:xfrm>
            <a:off x="5219700" y="1557338"/>
            <a:ext cx="37798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388" y="1557338"/>
            <a:ext cx="5221287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Изучение окислительной устойчивости материалов. </a:t>
            </a:r>
          </a:p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На рисунке приведены результаты термического анализа полимерной строительной композиции. Определены температуры воспламенения (403</a:t>
            </a:r>
            <a:r>
              <a:rPr lang="ru-RU" sz="1400" baseline="30000" dirty="0">
                <a:solidFill>
                  <a:srgbClr val="000066"/>
                </a:solidFill>
                <a:latin typeface="+mj-lt"/>
              </a:rPr>
              <a:t>о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С) и самовоспламенения (493</a:t>
            </a:r>
            <a:r>
              <a:rPr lang="ru-RU" sz="1400" baseline="30000" dirty="0">
                <a:solidFill>
                  <a:srgbClr val="000066"/>
                </a:solidFill>
                <a:latin typeface="+mj-lt"/>
              </a:rPr>
              <a:t>о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С)</a:t>
            </a:r>
          </a:p>
        </p:txBody>
      </p:sp>
      <p:pic>
        <p:nvPicPr>
          <p:cNvPr id="25635" name="Picture 4" descr="C:\Users\LCR-112\Desktop\аспирантура\ПРФН 2014\ТА Сo-Al-2 pr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4292600"/>
            <a:ext cx="3276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1275" y="4724400"/>
            <a:ext cx="4824413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Изучение процессов формирования  </a:t>
            </a:r>
            <a:r>
              <a:rPr lang="ru-RU" sz="1400" dirty="0" err="1">
                <a:solidFill>
                  <a:srgbClr val="000066"/>
                </a:solidFill>
                <a:latin typeface="+mj-lt"/>
              </a:rPr>
              <a:t>Со-содержащего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 катализатора с  одновременной регистрацией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масс-спектров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выделяющихся газов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66800"/>
          </a:xfrm>
        </p:spPr>
        <p:txBody>
          <a:bodyPr/>
          <a:lstStyle/>
          <a:p>
            <a:r>
              <a:rPr lang="ru-RU" sz="2800" smtClean="0">
                <a:solidFill>
                  <a:srgbClr val="000066"/>
                </a:solidFill>
              </a:rPr>
              <a:t>Оборудование для дериватографии и калориметрии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8" y="1412875"/>
          <a:ext cx="8964488" cy="51971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68314"/>
                <a:gridCol w="2375694"/>
                <a:gridCol w="2079358"/>
                <a:gridCol w="2241122"/>
              </a:tblGrid>
              <a:tr h="1173807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ТГ/ДСК/ДТА </a:t>
                      </a:r>
                      <a:r>
                        <a:rPr kumimoji="0" lang="ru-RU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термоанализатор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c 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масс-спектрометром 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SDT</a:t>
                      </a:r>
                      <a:r>
                        <a:rPr kumimoji="0" lang="en-US" sz="1400" b="1" i="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Q600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(ЦНИО)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Прибор синхронного термического анализа STA 449 C </a:t>
                      </a:r>
                      <a:r>
                        <a:rPr kumimoji="0" lang="ru-RU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Jupiter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со встроенным масс-спектрометром (ИНК)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Термоаналитическая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система ДСК/ДТА/ТГ STA 449 F3 </a:t>
                      </a:r>
                      <a:r>
                        <a:rPr kumimoji="0" lang="ru-RU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Jupiter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(ИФВТ)</a:t>
                      </a:r>
                      <a:endParaRPr lang="ru-RU" sz="1400" b="1" dirty="0" smtClean="0">
                        <a:solidFill>
                          <a:srgbClr val="000066"/>
                        </a:solidFill>
                        <a:latin typeface="+mj-lt"/>
                      </a:endParaRPr>
                    </a:p>
                    <a:p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Сканирующий калориметр 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DSC Q2000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(ЦНИО)</a:t>
                      </a:r>
                      <a:endParaRPr lang="ru-RU" sz="1400" b="1" dirty="0" smtClean="0">
                        <a:latin typeface="+mj-lt"/>
                      </a:endParaRPr>
                    </a:p>
                    <a:p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264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Диапазон температур :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 1500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Чувствительность весов : 0.1 мкг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Калориметрическая точность/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воспроизводимость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± 2%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Чувствительность ДТА : 0.001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Диапазон масс - 1-300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а.е.м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Температурный диапазон: от 20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 1500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Разрешение по массе: 0,1 мкг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Чувствительность: 0.01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Максимальная масса образца: 5 г (ТГА)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Диапазон масс - 1-300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а.е.м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Температурный диапазон: от 20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до 2200°С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Разрешение по массе: 0,1 мкг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Чувствительность: 0.01°С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Максимальная масса образца: 5 г (ТГА)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Температурный диапазон - от 20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 600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°С</a:t>
                      </a:r>
                      <a:endParaRPr kumimoji="0" lang="ru-RU" sz="1400" b="1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Калориметрическая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воспроизводимость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(по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±0,05%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Калориметрическая точность (по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±0,0,5%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Динамический диапазон измерения ±500 мкВт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0378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Дополнительно: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+mj-lt"/>
                        </a:rPr>
                        <a:t> Контроль атмосферы</a:t>
                      </a:r>
                      <a:r>
                        <a:rPr lang="ru-RU" sz="1400" baseline="0" dirty="0" smtClean="0">
                          <a:latin typeface="+mj-lt"/>
                        </a:rPr>
                        <a:t> (N</a:t>
                      </a:r>
                      <a:r>
                        <a:rPr lang="ru-RU" sz="1400" baseline="-25000" dirty="0" smtClean="0">
                          <a:latin typeface="+mj-lt"/>
                        </a:rPr>
                        <a:t>2</a:t>
                      </a:r>
                      <a:r>
                        <a:rPr lang="ru-RU" sz="1400" baseline="0" dirty="0" smtClean="0">
                          <a:latin typeface="+mj-lt"/>
                        </a:rPr>
                        <a:t>, </a:t>
                      </a:r>
                      <a:r>
                        <a:rPr lang="ru-RU" sz="1400" baseline="0" dirty="0" err="1" smtClean="0">
                          <a:latin typeface="+mj-lt"/>
                        </a:rPr>
                        <a:t>He</a:t>
                      </a:r>
                      <a:r>
                        <a:rPr lang="ru-RU" sz="1400" baseline="0" dirty="0" smtClean="0">
                          <a:latin typeface="+mj-lt"/>
                        </a:rPr>
                        <a:t>, воздух)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+mj-lt"/>
                        </a:rPr>
                        <a:t> Масс-спектрометр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Дополнительно: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Установка импульсного впрыска реакционных газов и жидкостей с ротаметрами и частями подключения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 Масс-спектрометр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0E3BE-6134-4D24-972D-239E972BB4B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ru-RU" dirty="0" smtClean="0"/>
              <a:t>..и много других методов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sz="1800" dirty="0" smtClean="0"/>
              <a:t>Электрофизические измерения (осциллографы высокого временного разрешения, многофункциональные измерители электромагнитных параметров).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Измерение изотопного состава веществ, радиационный контроль (спектрометрические комплексы для регистрации и измерения всех видов ионизирующих излучений в широких энергетических диапазонах, портативные приборы для измерения радиационных полей).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Высокопроизводительные вычисления (суперкомпьютерный кластер «</a:t>
            </a:r>
            <a:r>
              <a:rPr lang="ru-RU" sz="1800" dirty="0" err="1" smtClean="0"/>
              <a:t>Скиф-политех</a:t>
            </a:r>
            <a:r>
              <a:rPr lang="ru-RU" sz="1800" dirty="0" smtClean="0"/>
              <a:t>»).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….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4138A-CBA3-40FE-9ADC-04D2ABA6F9C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3679A-38E5-4E93-8A63-DE8CD57F4624}" type="slidenum">
              <a:rPr lang="ru-RU">
                <a:latin typeface="+mj-lt"/>
              </a:rPr>
              <a:pPr>
                <a:defRPr/>
              </a:pPr>
              <a:t>23</a:t>
            </a:fld>
            <a:endParaRPr lang="ru-RU">
              <a:latin typeface="+mj-lt"/>
            </a:endParaRP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24775" cy="647700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solidFill>
                  <a:srgbClr val="000066"/>
                </a:solidFill>
              </a:rPr>
              <a:t>Примеры комплексных исследований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036050" cy="431800"/>
          </a:xfrm>
        </p:spPr>
        <p:txBody>
          <a:bodyPr/>
          <a:lstStyle/>
          <a:p>
            <a:pPr>
              <a:spcBef>
                <a:spcPct val="0"/>
              </a:spcBef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Технологии получения пеностекольных материалов (ПСКМ)</a:t>
            </a:r>
          </a:p>
        </p:txBody>
      </p:sp>
      <p:pic>
        <p:nvPicPr>
          <p:cNvPr id="27653" name="Рисунок 3" descr="I:\учеба\аспирантура\главы\глава 3\моделирование составов\исследование модельных составов\дта\ША\ШП 1 - 10.emf"/>
          <p:cNvPicPr>
            <a:picLocks noChangeAspect="1" noChangeArrowheads="1"/>
          </p:cNvPicPr>
          <p:nvPr/>
        </p:nvPicPr>
        <p:blipFill>
          <a:blip r:embed="rId2" cstate="screen"/>
          <a:srcRect l="1306" t="15477" r="3917" b="-24"/>
          <a:stretch>
            <a:fillRect/>
          </a:stretch>
        </p:blipFill>
        <p:spPr bwMode="auto">
          <a:xfrm>
            <a:off x="107950" y="1125538"/>
            <a:ext cx="446405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79388" y="4149725"/>
            <a:ext cx="5253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66"/>
                </a:solidFill>
                <a:latin typeface="+mj-lt"/>
              </a:rPr>
              <a:t>Исследование процессов </a:t>
            </a:r>
            <a:r>
              <a:rPr lang="ru-RU" sz="1200" dirty="0" err="1">
                <a:solidFill>
                  <a:srgbClr val="000066"/>
                </a:solidFill>
                <a:latin typeface="+mj-lt"/>
              </a:rPr>
              <a:t>силикато</a:t>
            </a:r>
            <a:r>
              <a:rPr lang="ru-RU" sz="1200" dirty="0">
                <a:solidFill>
                  <a:srgbClr val="000066"/>
                </a:solidFill>
                <a:latin typeface="+mj-lt"/>
              </a:rPr>
              <a:t>- и стеклообразования при </a:t>
            </a:r>
            <a:endParaRPr lang="en-US" sz="1200" dirty="0">
              <a:solidFill>
                <a:srgbClr val="000066"/>
              </a:solidFill>
              <a:latin typeface="+mj-lt"/>
            </a:endParaRPr>
          </a:p>
          <a:p>
            <a:pPr>
              <a:defRPr/>
            </a:pPr>
            <a:r>
              <a:rPr lang="ru-RU" sz="1200" dirty="0">
                <a:solidFill>
                  <a:srgbClr val="000066"/>
                </a:solidFill>
                <a:latin typeface="+mj-lt"/>
              </a:rPr>
              <a:t>термической обработке</a:t>
            </a:r>
            <a:r>
              <a:rPr lang="en-US" sz="1200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000066"/>
                </a:solidFill>
                <a:latin typeface="+mj-lt"/>
              </a:rPr>
              <a:t>сырьевых шихт стекольных, керамических</a:t>
            </a:r>
            <a:endParaRPr lang="en-US" sz="1200" dirty="0">
              <a:solidFill>
                <a:srgbClr val="000066"/>
              </a:solidFill>
              <a:latin typeface="+mj-lt"/>
            </a:endParaRPr>
          </a:p>
          <a:p>
            <a:pPr>
              <a:defRPr/>
            </a:pPr>
            <a:r>
              <a:rPr lang="ru-RU" sz="1200" dirty="0">
                <a:solidFill>
                  <a:srgbClr val="000066"/>
                </a:solidFill>
                <a:latin typeface="+mj-lt"/>
              </a:rPr>
              <a:t> материалов для выбора оптимальных</a:t>
            </a:r>
            <a:r>
              <a:rPr lang="en-US" sz="1200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000066"/>
                </a:solidFill>
                <a:latin typeface="+mj-lt"/>
              </a:rPr>
              <a:t>технологических условий</a:t>
            </a:r>
            <a:endParaRPr lang="ru-RU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51050" y="3284538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ТГ/ДСК</a:t>
            </a:r>
          </a:p>
        </p:txBody>
      </p:sp>
      <p:pic>
        <p:nvPicPr>
          <p:cNvPr id="27656" name="Рисунок 1"/>
          <p:cNvPicPr>
            <a:picLocks noChangeAspect="1" noChangeArrowheads="1"/>
          </p:cNvPicPr>
          <p:nvPr/>
        </p:nvPicPr>
        <p:blipFill>
          <a:blip r:embed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5003800" y="1773238"/>
            <a:ext cx="251936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AutoShape 8"/>
          <p:cNvSpPr>
            <a:spLocks noChangeArrowheads="1"/>
          </p:cNvSpPr>
          <p:nvPr/>
        </p:nvSpPr>
        <p:spPr bwMode="auto">
          <a:xfrm>
            <a:off x="4500563" y="1268413"/>
            <a:ext cx="1441450" cy="504825"/>
          </a:xfrm>
          <a:prstGeom prst="curvedDownArrow">
            <a:avLst>
              <a:gd name="adj1" fmla="val 57107"/>
              <a:gd name="adj2" fmla="val 114214"/>
              <a:gd name="adj3" fmla="val 33333"/>
            </a:avLst>
          </a:prstGeom>
          <a:solidFill>
            <a:schemeClr val="accent1">
              <a:alpha val="52940"/>
            </a:schemeClr>
          </a:solidFill>
          <a:ln w="381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508625" y="1773238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РФА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6737350" y="1844675"/>
            <a:ext cx="1963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0066"/>
                </a:solidFill>
                <a:latin typeface="+mj-lt"/>
              </a:rPr>
              <a:t>Определение фазового </a:t>
            </a:r>
          </a:p>
          <a:p>
            <a:pPr>
              <a:defRPr/>
            </a:pPr>
            <a:r>
              <a:rPr lang="ru-RU" sz="1200">
                <a:solidFill>
                  <a:srgbClr val="000066"/>
                </a:solidFill>
                <a:latin typeface="+mj-lt"/>
              </a:rPr>
              <a:t>состава промежуточного</a:t>
            </a:r>
            <a:endParaRPr lang="en-US" sz="1200">
              <a:solidFill>
                <a:srgbClr val="000066"/>
              </a:solidFill>
              <a:latin typeface="+mj-lt"/>
            </a:endParaRPr>
          </a:p>
          <a:p>
            <a:pPr>
              <a:defRPr/>
            </a:pPr>
            <a:r>
              <a:rPr lang="ru-RU" sz="1200">
                <a:solidFill>
                  <a:srgbClr val="000066"/>
                </a:solidFill>
                <a:latin typeface="+mj-lt"/>
              </a:rPr>
              <a:t>продукта</a:t>
            </a:r>
            <a:r>
              <a:rPr lang="en-US" sz="120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200">
                <a:solidFill>
                  <a:srgbClr val="000066"/>
                </a:solidFill>
                <a:latin typeface="+mj-lt"/>
              </a:rPr>
              <a:t>при получении</a:t>
            </a:r>
            <a:endParaRPr lang="en-US" sz="1200">
              <a:solidFill>
                <a:srgbClr val="000066"/>
              </a:solidFill>
              <a:latin typeface="+mj-lt"/>
            </a:endParaRPr>
          </a:p>
          <a:p>
            <a:pPr>
              <a:defRPr/>
            </a:pPr>
            <a:r>
              <a:rPr lang="ru-RU" sz="1200">
                <a:solidFill>
                  <a:srgbClr val="000066"/>
                </a:solidFill>
                <a:latin typeface="+mj-lt"/>
              </a:rPr>
              <a:t>ПСКМ</a:t>
            </a:r>
          </a:p>
        </p:txBody>
      </p:sp>
      <p:pic>
        <p:nvPicPr>
          <p:cNvPr id="27660" name="Рисунок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325" y="4941888"/>
            <a:ext cx="2263775" cy="17811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84888" y="4605338"/>
            <a:ext cx="585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i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РЭМ</a:t>
            </a:r>
          </a:p>
        </p:txBody>
      </p:sp>
      <p:sp>
        <p:nvSpPr>
          <p:cNvPr id="26638" name="AutoShape 13"/>
          <p:cNvSpPr>
            <a:spLocks noChangeArrowheads="1"/>
          </p:cNvSpPr>
          <p:nvPr/>
        </p:nvSpPr>
        <p:spPr bwMode="auto">
          <a:xfrm rot="-2400000">
            <a:off x="8281988" y="3511550"/>
            <a:ext cx="504825" cy="1295400"/>
          </a:xfrm>
          <a:prstGeom prst="curvedLeftArrow">
            <a:avLst>
              <a:gd name="adj1" fmla="val 51321"/>
              <a:gd name="adj2" fmla="val 102642"/>
              <a:gd name="adj3" fmla="val 33333"/>
            </a:avLst>
          </a:prstGeom>
          <a:solidFill>
            <a:schemeClr val="accent1">
              <a:alpha val="5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5500688" y="4084638"/>
            <a:ext cx="294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000066"/>
                </a:solidFill>
                <a:latin typeface="+mj-lt"/>
              </a:rPr>
              <a:t>Определение размера и дефектности </a:t>
            </a:r>
          </a:p>
          <a:p>
            <a:pPr>
              <a:defRPr/>
            </a:pPr>
            <a:r>
              <a:rPr lang="ru-RU" sz="1200">
                <a:solidFill>
                  <a:srgbClr val="000066"/>
                </a:solidFill>
                <a:latin typeface="+mj-lt"/>
              </a:rPr>
              <a:t>частиц продукта</a:t>
            </a:r>
            <a:r>
              <a:rPr lang="en-US" sz="120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200">
                <a:solidFill>
                  <a:srgbClr val="000066"/>
                </a:solidFill>
                <a:latin typeface="+mj-lt"/>
              </a:rPr>
              <a:t>при получении</a:t>
            </a:r>
            <a:endParaRPr lang="en-US" sz="1200">
              <a:solidFill>
                <a:srgbClr val="000066"/>
              </a:solidFill>
              <a:latin typeface="+mj-lt"/>
            </a:endParaRPr>
          </a:p>
          <a:p>
            <a:pPr>
              <a:defRPr/>
            </a:pPr>
            <a:r>
              <a:rPr lang="ru-RU" sz="1200">
                <a:solidFill>
                  <a:srgbClr val="000066"/>
                </a:solidFill>
                <a:latin typeface="+mj-lt"/>
              </a:rPr>
              <a:t>ПСКМ</a:t>
            </a:r>
          </a:p>
        </p:txBody>
      </p:sp>
      <p:pic>
        <p:nvPicPr>
          <p:cNvPr id="27664" name="Picture 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4825" y="4941888"/>
            <a:ext cx="4643438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AutoShape 16"/>
          <p:cNvSpPr>
            <a:spLocks noChangeArrowheads="1"/>
          </p:cNvSpPr>
          <p:nvPr/>
        </p:nvSpPr>
        <p:spPr bwMode="auto">
          <a:xfrm rot="10800000">
            <a:off x="4787900" y="4797425"/>
            <a:ext cx="1296988" cy="431800"/>
          </a:xfrm>
          <a:prstGeom prst="curvedUpArrow">
            <a:avLst>
              <a:gd name="adj1" fmla="val 60074"/>
              <a:gd name="adj2" fmla="val 120147"/>
              <a:gd name="adj3" fmla="val 33333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Часть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107504"/>
          </a:xfrm>
        </p:spPr>
        <p:txBody>
          <a:bodyPr/>
          <a:lstStyle/>
          <a:p>
            <a:pPr marL="92075" indent="17463">
              <a:buFont typeface="Georgia" pitchFamily="18" charset="0"/>
              <a:buNone/>
              <a:defRPr/>
            </a:pPr>
            <a:r>
              <a:rPr lang="ru-RU" dirty="0" smtClean="0">
                <a:latin typeface="+mj-lt"/>
              </a:rPr>
              <a:t>Организация системы коллективного пользования ТПУ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9992D-A1E6-4B4C-A0FC-BAD54D9B65F0}" type="slidenum">
              <a:rPr lang="ru-RU" smtClean="0">
                <a:latin typeface="+mj-lt"/>
              </a:rPr>
              <a:pPr>
                <a:defRPr/>
              </a:pPr>
              <a:t>24</a:t>
            </a:fld>
            <a:endParaRPr lang="ru-RU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091F-9954-4BDA-87DB-036D33E925E8}" type="slidenum">
              <a:rPr lang="ru-RU">
                <a:latin typeface="+mj-lt"/>
              </a:rPr>
              <a:pPr>
                <a:defRPr/>
              </a:pPr>
              <a:t>25</a:t>
            </a:fld>
            <a:endParaRPr lang="ru-RU">
              <a:latin typeface="+mj-lt"/>
            </a:endParaRP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86800" cy="838200"/>
          </a:xfrm>
        </p:spPr>
        <p:txBody>
          <a:bodyPr/>
          <a:lstStyle/>
          <a:p>
            <a:pPr eaLnBrk="1" hangingPunct="1"/>
            <a:r>
              <a:rPr lang="ru-RU" sz="3000" smtClean="0"/>
              <a:t>Коллективный доступ, оказание услуг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8313" y="4365625"/>
            <a:ext cx="8207375" cy="2347913"/>
          </a:xfrm>
          <a:solidFill>
            <a:schemeClr val="bg1">
              <a:lumMod val="85000"/>
              <a:alpha val="45000"/>
            </a:schemeClr>
          </a:solidFill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latin typeface="+mj-lt"/>
              </a:rPr>
              <a:t>Согласно Положению об организации сетевого центра коллективного пользования ТПУ: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+mj-lt"/>
              </a:rPr>
              <a:t>каждый сотрудник ТПУ, а также обучающийся в ТПУ по программам докторантской, аспирантской и магистерской подготовки имеет право обратиться в любое подразделение ТПУ с заявкой на использование возможностей оборудования подразделения;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+mj-lt"/>
              </a:rPr>
              <a:t>проведение исследований в рамках инициативных научных проектов, по программам подготовки докторантов, аспирантов и магистрантов обеспечивается за счет общеуниверситетских средств;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+mj-lt"/>
              </a:rPr>
              <a:t>затраты на выполнение работ, проводимых подразделениями ТПУ в рамках договоров и грантов, относятся на соответствующие темы НИОКР.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80728"/>
            <a:ext cx="84248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A2C39-406A-4C95-B15A-51350FA1277E}" type="slidenum">
              <a:rPr lang="ru-RU">
                <a:latin typeface="+mj-lt"/>
              </a:rPr>
              <a:pPr>
                <a:defRPr/>
              </a:pPr>
              <a:t>26</a:t>
            </a:fld>
            <a:endParaRPr lang="ru-RU">
              <a:latin typeface="+mj-lt"/>
            </a:endParaRPr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686800" cy="838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Расположение</a:t>
            </a:r>
            <a:r>
              <a:rPr lang="ru-RU" dirty="0" smtClean="0"/>
              <a:t> 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700213"/>
            <a:ext cx="4608513" cy="362902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908720"/>
            <a:ext cx="8686800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Tpu.ru →</a:t>
            </a:r>
            <a:r>
              <a:rPr lang="ru-RU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 наука и инновации </a:t>
            </a:r>
            <a:r>
              <a:rPr lang="ru-RU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sym typeface="Symbol"/>
              </a:rPr>
              <a:t> оборудование коллективного пользования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ИЛИ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Tpu.ru → </a:t>
            </a:r>
            <a:r>
              <a:rPr lang="ru-RU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корпоративный портал </a:t>
            </a:r>
            <a:r>
              <a:rPr lang="en-US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→</a:t>
            </a:r>
            <a:r>
              <a:rPr lang="ru-RU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 наука </a:t>
            </a:r>
            <a:r>
              <a:rPr lang="en-US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→</a:t>
            </a:r>
            <a:r>
              <a:rPr lang="ru-RU" sz="11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 приборная база научных исследований ТПУ</a:t>
            </a:r>
            <a:endParaRPr lang="en-US" sz="11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4438" y="2205038"/>
            <a:ext cx="496887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4663" y="2924175"/>
            <a:ext cx="43402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213" y="4437063"/>
            <a:ext cx="40322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ru-RU" sz="3200" dirty="0" smtClean="0"/>
              <a:t>Расположение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личный кабинет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4138A-CBA3-40FE-9ADC-04D2ABA6F9C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8640960" cy="482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B97D5-04FB-4AF1-9F4A-B55E8471919F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1066800"/>
          </a:xfrm>
        </p:spPr>
        <p:txBody>
          <a:bodyPr/>
          <a:lstStyle/>
          <a:p>
            <a:pPr eaLnBrk="1" hangingPunct="1"/>
            <a:r>
              <a:rPr lang="ru-RU" sz="3000" dirty="0" smtClean="0"/>
              <a:t>Выбор вида исследования, оборудования, исполнителя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552" y="2132856"/>
            <a:ext cx="7980363" cy="4243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0E666-542C-46D8-83AE-52219E0D2D0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86800" cy="838200"/>
          </a:xfrm>
        </p:spPr>
        <p:txBody>
          <a:bodyPr/>
          <a:lstStyle/>
          <a:p>
            <a:pPr eaLnBrk="1" hangingPunct="1"/>
            <a:r>
              <a:rPr lang="ru-RU" sz="3000" smtClean="0"/>
              <a:t>Оформление заявки (заказчик)</a:t>
            </a:r>
          </a:p>
        </p:txBody>
      </p:sp>
      <p:pic>
        <p:nvPicPr>
          <p:cNvPr id="32772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27088" y="1412875"/>
            <a:ext cx="7777162" cy="1728788"/>
          </a:xfrm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4438" y="3213100"/>
            <a:ext cx="43910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484438" y="3213100"/>
            <a:ext cx="43910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vega3sb_l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4221088"/>
            <a:ext cx="2256656" cy="2228194"/>
          </a:xfrm>
          <a:prstGeom prst="rect">
            <a:avLst/>
          </a:prstGeom>
          <a:noFill/>
        </p:spPr>
      </p:pic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5157192"/>
            <a:ext cx="2592288" cy="139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E8CFF-E8D7-45FC-BFB4-7E458F28DA84}" type="slidenum">
              <a:rPr lang="ru-RU">
                <a:latin typeface="+mj-lt"/>
              </a:rPr>
              <a:pPr>
                <a:defRPr/>
              </a:pPr>
              <a:t>3</a:t>
            </a:fld>
            <a:endParaRPr lang="ru-RU">
              <a:latin typeface="+mj-lt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smtClean="0"/>
              <a:t>Микроскопия</a:t>
            </a:r>
          </a:p>
        </p:txBody>
      </p:sp>
      <p:sp>
        <p:nvSpPr>
          <p:cNvPr id="6149" name="Содержимое 2"/>
          <p:cNvSpPr>
            <a:spLocks noGrp="1"/>
          </p:cNvSpPr>
          <p:nvPr>
            <p:ph idx="1"/>
          </p:nvPr>
        </p:nvSpPr>
        <p:spPr>
          <a:xfrm>
            <a:off x="179388" y="1557338"/>
            <a:ext cx="8229600" cy="494506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Получаемая информация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Морфология, топография поверхности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Состав поверхности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Внутренняя структура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1600" b="1" i="1" dirty="0" smtClean="0">
              <a:latin typeface="+mj-lt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Объекты анализа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Металлы и сплавы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Сорбенты, катализаторы, функциональные 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+mj-lt"/>
              </a:rPr>
              <a:t>	материалы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Полимеры и полимерные композиты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Сенсоры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Пленки и покрытия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err="1" smtClean="0">
                <a:latin typeface="+mj-lt"/>
              </a:rPr>
              <a:t>Наноматериалы</a:t>
            </a:r>
            <a:r>
              <a:rPr lang="ru-RU" sz="1600" dirty="0" smtClean="0">
                <a:latin typeface="+mj-lt"/>
              </a:rPr>
              <a:t>, углеродные </a:t>
            </a:r>
            <a:r>
              <a:rPr lang="ru-RU" sz="1600" dirty="0" err="1" smtClean="0">
                <a:latin typeface="+mj-lt"/>
              </a:rPr>
              <a:t>наноструктуры</a:t>
            </a:r>
            <a:endParaRPr lang="ru-RU" sz="16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+mj-lt"/>
              </a:rPr>
              <a:t>Минералы, геологические объекты и др.</a:t>
            </a:r>
          </a:p>
          <a:p>
            <a:pPr eaLnBrk="1" hangingPunct="1">
              <a:defRPr/>
            </a:pPr>
            <a:endParaRPr lang="ru-RU" dirty="0" smtClean="0">
              <a:latin typeface="+mj-lt"/>
            </a:endParaRP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916832"/>
            <a:ext cx="21828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692696"/>
            <a:ext cx="26701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2A960-4DF5-427D-ADAB-CC0C68F3A7A7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86800" cy="838200"/>
          </a:xfrm>
        </p:spPr>
        <p:txBody>
          <a:bodyPr/>
          <a:lstStyle/>
          <a:p>
            <a:pPr eaLnBrk="1" hangingPunct="1"/>
            <a:r>
              <a:rPr lang="ru-RU" sz="3000" smtClean="0"/>
              <a:t>Прохождение заявки (исполнитель)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052513"/>
            <a:ext cx="81375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6013" y="1989138"/>
            <a:ext cx="63166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39975" y="2781300"/>
            <a:ext cx="4679950" cy="522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Выполнение работы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8175" y="2636838"/>
            <a:ext cx="61595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675" y="3357563"/>
            <a:ext cx="583247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5BF80-F5A4-4A37-88C3-9A6FAC1E6913}" type="slidenum">
              <a:rPr lang="ru-RU">
                <a:latin typeface="+mj-lt"/>
              </a:rPr>
              <a:pPr>
                <a:defRPr/>
              </a:pPr>
              <a:t>31</a:t>
            </a:fld>
            <a:endParaRPr lang="ru-RU">
              <a:latin typeface="+mj-lt"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378825" cy="7207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en-US" smtClean="0">
                <a:latin typeface="+mj-lt"/>
              </a:rPr>
              <a:t>http://oborudovanie.tpu.ru</a:t>
            </a:r>
            <a:endParaRPr lang="ru-RU" sz="2000" smtClean="0">
              <a:latin typeface="+mj-lt"/>
            </a:endParaRPr>
          </a:p>
        </p:txBody>
      </p:sp>
      <p:sp>
        <p:nvSpPr>
          <p:cNvPr id="32772" name="Номер слайда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BD9EFCB-62E2-4EEF-9A1B-0B67C848F0EC}" type="slidenum">
              <a:rPr lang="ru-RU">
                <a:solidFill>
                  <a:srgbClr val="FFFFFF"/>
                </a:solidFill>
                <a:latin typeface="+mj-lt"/>
              </a:rPr>
              <a:pPr algn="r">
                <a:defRPr/>
              </a:pPr>
              <a:t>31</a:t>
            </a:fld>
            <a:endParaRPr lang="ru-RU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4821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686800" cy="838200"/>
          </a:xfrm>
        </p:spPr>
        <p:txBody>
          <a:bodyPr/>
          <a:lstStyle/>
          <a:p>
            <a:pPr eaLnBrk="1" hangingPunct="1"/>
            <a:r>
              <a:rPr lang="ru-RU" sz="2800" smtClean="0"/>
              <a:t>Общий каталог оборудования ТПУ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628775"/>
            <a:ext cx="8534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17513"/>
            <a:ext cx="8229600" cy="1066800"/>
          </a:xfrm>
        </p:spPr>
        <p:txBody>
          <a:bodyPr/>
          <a:lstStyle/>
          <a:p>
            <a:r>
              <a:rPr lang="ru-RU" sz="2400" b="1" dirty="0">
                <a:solidFill>
                  <a:srgbClr val="000066"/>
                </a:solidFill>
              </a:rPr>
              <a:t>Курсы </a:t>
            </a:r>
            <a:r>
              <a:rPr lang="ru-RU" sz="2400" b="1" dirty="0" smtClean="0">
                <a:solidFill>
                  <a:srgbClr val="000066"/>
                </a:solidFill>
              </a:rPr>
              <a:t>для аспирантов (факультатив)</a:t>
            </a:r>
            <a:endParaRPr lang="ru-RU" sz="2400" b="1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196975"/>
            <a:ext cx="8064500" cy="5018088"/>
          </a:xfrm>
        </p:spPr>
        <p:txBody>
          <a:bodyPr/>
          <a:lstStyle/>
          <a:p>
            <a:pPr marL="365125" indent="-255588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ü"/>
            </a:pPr>
            <a:r>
              <a:rPr lang="ru-RU" sz="1600" b="1" dirty="0">
                <a:latin typeface="+mj-lt"/>
              </a:rPr>
              <a:t>Атомно-эмиссионный анализ с индуктивно-связанной плазмой</a:t>
            </a:r>
          </a:p>
          <a:p>
            <a:pPr marL="365125" indent="-255588" algn="just"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ru-RU" sz="1600" dirty="0">
                <a:latin typeface="+mj-lt"/>
              </a:rPr>
              <a:t>Определение элементного состава:</a:t>
            </a:r>
          </a:p>
          <a:p>
            <a:pPr algn="just">
              <a:spcBef>
                <a:spcPct val="0"/>
              </a:spcBef>
              <a:buClr>
                <a:srgbClr val="000066"/>
              </a:buClr>
            </a:pPr>
            <a:r>
              <a:rPr lang="ru-RU" sz="1600" dirty="0">
                <a:latin typeface="+mj-lt"/>
              </a:rPr>
              <a:t>вод (питьевых, сточных, природных)</a:t>
            </a:r>
          </a:p>
          <a:p>
            <a:pPr algn="just">
              <a:spcBef>
                <a:spcPct val="0"/>
              </a:spcBef>
              <a:buClr>
                <a:srgbClr val="000066"/>
              </a:buClr>
            </a:pPr>
            <a:r>
              <a:rPr lang="ru-RU" sz="1600" dirty="0">
                <a:latin typeface="+mj-lt"/>
              </a:rPr>
              <a:t>твердых проб (на примере почв)</a:t>
            </a:r>
          </a:p>
          <a:p>
            <a:pPr algn="just">
              <a:spcBef>
                <a:spcPct val="0"/>
              </a:spcBef>
              <a:buClr>
                <a:srgbClr val="000066"/>
              </a:buClr>
            </a:pPr>
            <a:r>
              <a:rPr lang="ru-RU" sz="1600" dirty="0">
                <a:latin typeface="+mj-lt"/>
              </a:rPr>
              <a:t>объектов природного происхождения</a:t>
            </a:r>
          </a:p>
          <a:p>
            <a:pPr marL="365125" indent="-255588" algn="just">
              <a:spcBef>
                <a:spcPct val="0"/>
              </a:spcBef>
              <a:buClr>
                <a:srgbClr val="000066"/>
              </a:buClr>
              <a:buFontTx/>
              <a:buNone/>
            </a:pPr>
            <a:endParaRPr lang="ru-RU" sz="1600" dirty="0">
              <a:latin typeface="+mj-lt"/>
            </a:endParaRPr>
          </a:p>
          <a:p>
            <a:pPr marL="365125" indent="-255588">
              <a:spcBef>
                <a:spcPct val="0"/>
              </a:spcBef>
              <a:buClr>
                <a:srgbClr val="000066"/>
              </a:buClr>
              <a:buFont typeface="Wingdings" pitchFamily="2" charset="2"/>
              <a:buChar char="ь"/>
            </a:pPr>
            <a:r>
              <a:rPr lang="ru-RU" sz="1600" b="1" dirty="0">
                <a:latin typeface="+mj-lt"/>
              </a:rPr>
              <a:t>Комплексный элементный анализ</a:t>
            </a:r>
            <a:r>
              <a:rPr lang="en-US" sz="1600" b="1" dirty="0">
                <a:latin typeface="+mj-lt"/>
              </a:rPr>
              <a:t> </a:t>
            </a:r>
            <a:r>
              <a:rPr lang="ru-RU" sz="1600" b="1" dirty="0">
                <a:latin typeface="+mj-lt"/>
              </a:rPr>
              <a:t>веществ и материалов</a:t>
            </a:r>
          </a:p>
          <a:p>
            <a:pPr algn="just">
              <a:spcBef>
                <a:spcPct val="0"/>
              </a:spcBef>
              <a:buClr>
                <a:srgbClr val="000066"/>
              </a:buClr>
            </a:pPr>
            <a:r>
              <a:rPr lang="ru-RU" sz="1600" dirty="0" err="1">
                <a:latin typeface="+mj-lt"/>
              </a:rPr>
              <a:t>Рентгенофлуоресцентный</a:t>
            </a:r>
            <a:r>
              <a:rPr lang="ru-RU" sz="1600" dirty="0">
                <a:latin typeface="+mj-lt"/>
              </a:rPr>
              <a:t> анализ (обзорный, полуколичественный анализ</a:t>
            </a:r>
            <a:r>
              <a:rPr lang="ru-RU" sz="1600" dirty="0" smtClean="0">
                <a:latin typeface="+mj-lt"/>
              </a:rPr>
              <a:t>).</a:t>
            </a:r>
          </a:p>
          <a:p>
            <a:pPr algn="just">
              <a:spcBef>
                <a:spcPct val="0"/>
              </a:spcBef>
              <a:buClr>
                <a:srgbClr val="000066"/>
              </a:buClr>
            </a:pPr>
            <a:r>
              <a:rPr lang="ru-RU" sz="1600" dirty="0" smtClean="0">
                <a:latin typeface="+mj-lt"/>
              </a:rPr>
              <a:t>Атомно-эмиссионный </a:t>
            </a:r>
            <a:r>
              <a:rPr lang="ru-RU" sz="1600" dirty="0">
                <a:latin typeface="+mj-lt"/>
              </a:rPr>
              <a:t>анализ с индуктивно-связанной плазмой. </a:t>
            </a:r>
            <a:endParaRPr lang="ru-RU" sz="1600" dirty="0" smtClean="0">
              <a:latin typeface="+mj-lt"/>
            </a:endParaRPr>
          </a:p>
          <a:p>
            <a:pPr algn="just">
              <a:spcBef>
                <a:spcPct val="0"/>
              </a:spcBef>
              <a:buClr>
                <a:srgbClr val="000066"/>
              </a:buClr>
            </a:pPr>
            <a:r>
              <a:rPr lang="ru-RU" sz="1600" dirty="0" smtClean="0">
                <a:latin typeface="+mj-lt"/>
              </a:rPr>
              <a:t>Анализ </a:t>
            </a:r>
            <a:r>
              <a:rPr lang="en-US" sz="1600" dirty="0">
                <a:latin typeface="+mj-lt"/>
              </a:rPr>
              <a:t>C, H, N, S</a:t>
            </a:r>
            <a:r>
              <a:rPr lang="ru-RU" sz="1600" dirty="0">
                <a:latin typeface="+mj-lt"/>
              </a:rPr>
              <a:t>.</a:t>
            </a:r>
          </a:p>
          <a:p>
            <a:pPr marL="365125" indent="-255588">
              <a:spcBef>
                <a:spcPct val="0"/>
              </a:spcBef>
              <a:buFontTx/>
              <a:buNone/>
            </a:pPr>
            <a:endParaRPr lang="ru-RU" sz="1600" dirty="0">
              <a:latin typeface="+mj-lt"/>
            </a:endParaRPr>
          </a:p>
          <a:p>
            <a:pPr marL="365125" indent="-255588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ь"/>
            </a:pPr>
            <a:r>
              <a:rPr lang="ru-RU" sz="1600" b="1" dirty="0" err="1">
                <a:latin typeface="+mj-lt"/>
              </a:rPr>
              <a:t>Хроматографический</a:t>
            </a:r>
            <a:r>
              <a:rPr lang="ru-RU" sz="1600" b="1" dirty="0">
                <a:latin typeface="+mj-lt"/>
              </a:rPr>
              <a:t> анализ </a:t>
            </a:r>
          </a:p>
          <a:p>
            <a:pPr marL="365125" indent="-255588" algn="just">
              <a:spcBef>
                <a:spcPct val="0"/>
              </a:spcBef>
              <a:buClr>
                <a:srgbClr val="000066"/>
              </a:buClr>
              <a:buFontTx/>
              <a:buNone/>
            </a:pPr>
            <a:r>
              <a:rPr lang="ru-RU" sz="1600" dirty="0" smtClean="0">
                <a:latin typeface="+mj-lt"/>
              </a:rPr>
              <a:t>	Основы </a:t>
            </a:r>
            <a:r>
              <a:rPr lang="ru-RU" sz="1600" dirty="0">
                <a:latin typeface="+mj-lt"/>
              </a:rPr>
              <a:t>газовой хроматографии. </a:t>
            </a:r>
            <a:r>
              <a:rPr lang="ru-RU" sz="1600" dirty="0" err="1">
                <a:latin typeface="+mj-lt"/>
              </a:rPr>
              <a:t>Хроматографический</a:t>
            </a:r>
            <a:r>
              <a:rPr lang="ru-RU" sz="1600" dirty="0">
                <a:latin typeface="+mj-lt"/>
              </a:rPr>
              <a:t> метод анализа загрязняющих веществ в природных и питьевых водах. Способы селективного выделения и концентрирования органических веществ из природных объектов. </a:t>
            </a:r>
          </a:p>
          <a:p>
            <a:pPr marL="365125" indent="-255588"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endParaRPr lang="ru-RU" sz="1600" dirty="0">
              <a:latin typeface="+mj-lt"/>
            </a:endParaRPr>
          </a:p>
          <a:p>
            <a:pPr marL="365125" indent="-255588"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ru-RU" sz="1600" b="1" dirty="0">
                <a:latin typeface="+mj-lt"/>
              </a:rPr>
              <a:t>Проведение работ по разработанным программам. </a:t>
            </a:r>
          </a:p>
          <a:p>
            <a:pPr marL="92075" indent="17463"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ru-RU" sz="1600" b="1" dirty="0">
                <a:latin typeface="+mj-lt"/>
              </a:rPr>
              <a:t>Разработка обучающих программ </a:t>
            </a:r>
            <a:r>
              <a:rPr lang="ru-RU" sz="1600" b="1" dirty="0" smtClean="0">
                <a:latin typeface="+mj-lt"/>
              </a:rPr>
              <a:t>на оборудовании на базе ЦНИО (</a:t>
            </a:r>
            <a:r>
              <a:rPr lang="ru-RU" sz="1600" b="1" dirty="0">
                <a:latin typeface="+mj-lt"/>
              </a:rPr>
              <a:t>по </a:t>
            </a:r>
            <a:r>
              <a:rPr lang="ru-RU" sz="1600" b="1" dirty="0" smtClean="0">
                <a:latin typeface="+mj-lt"/>
              </a:rPr>
              <a:t>запросам).</a:t>
            </a:r>
            <a:endParaRPr lang="ru-RU" sz="1600" b="1" dirty="0">
              <a:latin typeface="+mj-lt"/>
            </a:endParaRPr>
          </a:p>
          <a:p>
            <a:pPr marL="365125" indent="-255588">
              <a:spcBef>
                <a:spcPct val="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ru-RU" sz="1600" b="1" dirty="0">
                <a:latin typeface="+mj-lt"/>
              </a:rPr>
              <a:t>Постановка анализа объектов по темам диссертационных работ. 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174038" y="1588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3E237E-3ADD-4EB4-814D-93B646257470}" type="slidenum">
              <a:rPr lang="ru-RU">
                <a:solidFill>
                  <a:srgbClr val="FFFFFF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37CE1-BF0B-4189-92D1-FAD7D838F597}" type="slidenum">
              <a:rPr lang="ru-RU">
                <a:latin typeface="+mj-lt"/>
              </a:rPr>
              <a:pPr>
                <a:defRPr/>
              </a:pPr>
              <a:t>33</a:t>
            </a:fld>
            <a:endParaRPr lang="ru-RU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53412" cy="2952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Полезные ссылки: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okp.tpu.ru</a:t>
            </a:r>
            <a:br>
              <a:rPr lang="en-US" sz="3200" dirty="0" smtClean="0"/>
            </a:br>
            <a:r>
              <a:rPr lang="en-US" sz="3200" dirty="0" smtClean="0"/>
              <a:t>oborudovanie.tpu.ru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личный кабинет </a:t>
            </a:r>
            <a:r>
              <a:rPr lang="en-US" sz="3200" dirty="0" smtClean="0"/>
              <a:t>→ </a:t>
            </a:r>
            <a:r>
              <a:rPr lang="ru-RU" sz="3200" dirty="0" smtClean="0"/>
              <a:t>научная работа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portal.tpu.ru → </a:t>
            </a:r>
            <a:r>
              <a:rPr lang="ru-RU" sz="3200" dirty="0" smtClean="0"/>
              <a:t>/поиск/ «Аккредитованные лаборатории»</a:t>
            </a:r>
            <a:br>
              <a:rPr lang="ru-RU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тел. (3822) 606 258</a:t>
            </a:r>
            <a:br>
              <a:rPr lang="ru-RU" sz="3200" dirty="0" smtClean="0"/>
            </a:br>
            <a:r>
              <a:rPr lang="en-US" sz="3200" dirty="0" smtClean="0"/>
              <a:t>e-mail: sanc@tpu.ru</a:t>
            </a:r>
            <a:endParaRPr lang="ru-RU" sz="3200" dirty="0"/>
          </a:p>
        </p:txBody>
      </p:sp>
      <p:sp>
        <p:nvSpPr>
          <p:cNvPr id="33797" name="Номер слайда 4"/>
          <p:cNvSpPr txBox="1">
            <a:spLocks noGrp="1"/>
          </p:cNvSpPr>
          <p:nvPr/>
        </p:nvSpPr>
        <p:spPr bwMode="auto">
          <a:xfrm>
            <a:off x="8174038" y="15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535FC1F-D44F-4D7E-96DE-81170224019D}" type="slidenum">
              <a:rPr lang="ru-RU">
                <a:solidFill>
                  <a:srgbClr val="FFFFFF"/>
                </a:solidFill>
                <a:latin typeface="+mj-lt"/>
              </a:rPr>
              <a:pPr algn="r">
                <a:defRPr/>
              </a:pPr>
              <a:t>33</a:t>
            </a:fld>
            <a:endParaRPr lang="ru-RU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918C7-B91C-462E-900E-8294631741B5}" type="slidenum">
              <a:rPr lang="ru-RU">
                <a:latin typeface="+mj-lt"/>
              </a:rPr>
              <a:pPr>
                <a:defRPr/>
              </a:pPr>
              <a:t>4</a:t>
            </a:fld>
            <a:endParaRPr lang="ru-RU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476250"/>
          <a:ext cx="8964486" cy="60677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88162"/>
                <a:gridCol w="2988162"/>
                <a:gridCol w="2988162"/>
              </a:tblGrid>
              <a:tr h="535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Просвечивающая электронная микроскопия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Растровая электронная микроскопия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Атомно-силовая и сканирующая зондовая микроскопия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027883"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JEOL JEM-2100F с системой подготовки проб (ИФВТ)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JEOL JSM-7500FA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(ИФВТ)*</a:t>
                      </a:r>
                      <a:endParaRPr kumimoji="0" lang="en-US" sz="1400" b="1" i="0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Tescan</a:t>
                      </a:r>
                      <a:r>
                        <a:rPr kumimoji="0" lang="en-US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Vega3 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SBU</a:t>
                      </a:r>
                      <a:r>
                        <a:rPr kumimoji="0" lang="en-US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(ИПР)</a:t>
                      </a:r>
                      <a:r>
                        <a:rPr kumimoji="0" lang="en-US" sz="14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kumimoji="0" lang="ru-RU" sz="1400" b="1" i="0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Hitachi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3400N 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(ИПР)**</a:t>
                      </a:r>
                    </a:p>
                    <a:p>
                      <a:r>
                        <a:rPr kumimoji="0" lang="en-US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Hitachi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ТМ-3000 (ЭНИН)***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Зондовая лаборатория </a:t>
                      </a:r>
                      <a:r>
                        <a:rPr kumimoji="0"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Ntegra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Aura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(ИФВТ)*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Комплексный коррелятор «</a:t>
                      </a:r>
                      <a:r>
                        <a:rPr kumimoji="0" lang="ru-RU" sz="1400" b="1" i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Centaur</a:t>
                      </a:r>
                      <a:r>
                        <a:rPr kumimoji="0" lang="ru-RU" sz="1400" b="1" i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HR» (ФТИ)**</a:t>
                      </a:r>
                      <a:endParaRPr kumimoji="0" lang="ru-RU" sz="1400" b="1" i="0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128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Предельное разрешение (решетки): 0,1 нм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Предельное разрешение (по точкам): 0,23 нм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Диаметр пятна: 2-5 нм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Максимальное увеличение: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x10</a:t>
                      </a:r>
                      <a:r>
                        <a:rPr kumimoji="0" lang="en-US" sz="1400" b="0" i="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*Пространственное разрешение : 1 нм</a:t>
                      </a:r>
                      <a:endParaRPr kumimoji="0" lang="en-US" sz="1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**Пространственное разрешение : от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нм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***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Пространственное разрешение : от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нм</a:t>
                      </a:r>
                      <a:endParaRPr kumimoji="0" lang="ru-RU" sz="1400" b="0" i="0" kern="1200" baseline="300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* 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СТМ/ ACM/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Латерально-Силовая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Микроскопия / Отображение фазы и др.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** Комплекс: СЗМ, конфокальный микроскоп/спектрометр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рамановского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рассеяния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919349"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+mj-lt"/>
                        </a:rPr>
                        <a:t> Изучение внутренней структуры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+mj-lt"/>
                        </a:rPr>
                        <a:t> Определение</a:t>
                      </a:r>
                      <a:r>
                        <a:rPr lang="ru-RU" sz="1400" baseline="0" dirty="0" smtClean="0">
                          <a:latin typeface="+mj-lt"/>
                        </a:rPr>
                        <a:t> </a:t>
                      </a:r>
                      <a:r>
                        <a:rPr lang="ru-RU" sz="1400" dirty="0" smtClean="0">
                          <a:latin typeface="+mj-lt"/>
                        </a:rPr>
                        <a:t>параметров кристаллической решетки матрицы</a:t>
                      </a:r>
                    </a:p>
                    <a:p>
                      <a:pPr>
                        <a:buClr>
                          <a:srgbClr val="002060"/>
                        </a:buCl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+mj-lt"/>
                        </a:rPr>
                        <a:t> Изучение строения границ зерен, ориентации отдельных зерен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2060"/>
                        </a:buCl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+mj-lt"/>
                        </a:rPr>
                        <a:t> Изучение особенностей</a:t>
                      </a:r>
                      <a:r>
                        <a:rPr lang="ru-RU" sz="1400" baseline="0" dirty="0" smtClean="0">
                          <a:latin typeface="+mj-lt"/>
                        </a:rPr>
                        <a:t> морфологии поверхности</a:t>
                      </a:r>
                      <a:endParaRPr lang="ru-RU" sz="1400" dirty="0" smtClean="0">
                        <a:latin typeface="+mj-lt"/>
                      </a:endParaRPr>
                    </a:p>
                    <a:p>
                      <a:pPr>
                        <a:buClr>
                          <a:srgbClr val="002060"/>
                        </a:buClr>
                        <a:buFont typeface="Wingdings" pitchFamily="2" charset="2"/>
                        <a:buChar char="ü"/>
                      </a:pPr>
                      <a:r>
                        <a:rPr lang="ru-RU" sz="1400" dirty="0" smtClean="0">
                          <a:latin typeface="+mj-lt"/>
                        </a:rPr>
                        <a:t> Элементный состав поверхности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 Картирование поверхности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Исследование морфологии и локальных свойств поверхности</a:t>
                      </a:r>
                    </a:p>
                    <a:p>
                      <a:pPr marL="0" algn="l" rtl="0" eaLnBrk="1" latinLnBrk="0" hangingPunct="1"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Реконструкция поверхности</a:t>
                      </a:r>
                    </a:p>
                    <a:p>
                      <a:pPr marL="0" algn="l" rtl="0" eaLnBrk="1" latinLnBrk="0" hangingPunct="1"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Распределение намагниченности</a:t>
                      </a:r>
                    </a:p>
                    <a:p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17" name="Picture 2" descr="F:\работа ЛКИ\эксперименты\TEM\12.10.10_632-H2_TPU\frame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5445224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4941168"/>
            <a:ext cx="27368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517232"/>
            <a:ext cx="100806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30" descr="http://www.aist-nt.ru/wp-content/uploads/2009/01/lito_oxid1_4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4941168"/>
            <a:ext cx="1871663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AEA82-AEEA-4101-9A31-8B1509ADF7AE}" type="slidenum">
              <a:rPr lang="ru-RU">
                <a:latin typeface="+mj-lt"/>
              </a:rPr>
              <a:pPr>
                <a:defRPr/>
              </a:pPr>
              <a:t>5</a:t>
            </a:fld>
            <a:endParaRPr lang="ru-RU">
              <a:latin typeface="+mj-lt"/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29600" cy="706437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66"/>
                </a:solidFill>
              </a:rPr>
              <a:t>Поверхность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0663" y="979488"/>
            <a:ext cx="85994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Определение состава поверхности: </a:t>
            </a:r>
            <a:endParaRPr lang="en-US" sz="1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вторичная ионная масс-спектрометрия (ВИМС)</a:t>
            </a:r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r>
              <a:rPr lang="ru-RU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Оже-электронная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спектрометрия (ОЭС)</a:t>
            </a:r>
          </a:p>
          <a:p>
            <a:pPr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266700" indent="-266700" algn="just">
              <a:buClr>
                <a:srgbClr val="000066"/>
              </a:buClr>
              <a:buFont typeface="Wingdings" pitchFamily="2" charset="2"/>
              <a:buChar char="ь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Анализ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элементного состава поверхностных слоев материалов и тонких пленок. 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266700" indent="-266700" algn="just">
              <a:buClr>
                <a:srgbClr val="000066"/>
              </a:buClr>
              <a:buFont typeface="Wingdings" pitchFamily="2" charset="2"/>
              <a:buChar char="ь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Исследование профилей концентрации элементов по глубине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ВИМС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</a:t>
            </a: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266700" indent="-266700" algn="just">
              <a:buClr>
                <a:srgbClr val="000066"/>
              </a:buClr>
              <a:buFont typeface="Wingdings" pitchFamily="2" charset="2"/>
              <a:buChar char="ь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Измерение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энергетических положений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остовных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уровней атомов и исследование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энергетических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сдвигов уровней при переходе от объема к поверхности (ОЭС)</a:t>
            </a:r>
          </a:p>
          <a:p>
            <a:pPr marL="266700" indent="-266700" algn="just">
              <a:buClr>
                <a:srgbClr val="000066"/>
              </a:buClr>
              <a:buFont typeface="Wingdings" pitchFamily="2" charset="2"/>
              <a:buChar char="ь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Исследование химических связей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(ОЭС).</a:t>
            </a: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endParaRPr lang="ru-RU" sz="1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Материалы: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полимеры, металлы, полупроводники, катализаторы, тонкие пленки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органической и неорганической природы и др. </a:t>
            </a:r>
          </a:p>
          <a:p>
            <a:pPr algn="just">
              <a:buClr>
                <a:srgbClr val="000066"/>
              </a:buClr>
              <a:buFont typeface="Wingdings" pitchFamily="2" charset="2"/>
              <a:buChar char="ь"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Исследование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процессов, происходящих на поверхности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материалов: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диффузия,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сорбция, окисление, гетерогенный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катализ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3284984"/>
            <a:ext cx="25209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7"/>
          <p:cNvSpPr>
            <a:spLocks noChangeArrowheads="1"/>
          </p:cNvSpPr>
          <p:nvPr/>
        </p:nvSpPr>
        <p:spPr bwMode="auto">
          <a:xfrm>
            <a:off x="4140200" y="40767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+mj-lt"/>
              </a:rPr>
              <a:t>.</a:t>
            </a: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356992"/>
            <a:ext cx="23002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90637-58AD-4ABB-8C43-6D7CE718ACD1}" type="slidenum">
              <a:rPr lang="ru-RU">
                <a:latin typeface="+mj-lt"/>
              </a:rPr>
              <a:pPr>
                <a:defRPr/>
              </a:pPr>
              <a:t>6</a:t>
            </a:fld>
            <a:endParaRPr lang="ru-RU">
              <a:latin typeface="+mj-lt"/>
            </a:endParaRPr>
          </a:p>
        </p:txBody>
      </p:sp>
      <p:sp>
        <p:nvSpPr>
          <p:cNvPr id="10243" name="Rectangle 5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Элементный анализ поверхности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8313" y="1143000"/>
          <a:ext cx="8280920" cy="5526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40460"/>
                <a:gridCol w="4140460"/>
              </a:tblGrid>
              <a:tr h="328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Особенности ОЭС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Особенности ВИМС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1444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Идентификация химических элементов (кроме Н, Не)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 Полуколичественный 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 Определение химического состояния элемента (в </a:t>
                      </a:r>
                      <a:r>
                        <a:rPr kumimoji="0" lang="ru-RU" sz="16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некоторых случаях)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Идентификация всех химических элементов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Идентификация изотопов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Возможности для изучения имплантированных ионов</a:t>
                      </a:r>
                    </a:p>
                  </a:txBody>
                  <a:tcPr horzOverflow="overflow"/>
                </a:tc>
              </a:tr>
              <a:tr h="56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Оже-электронный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спектрометр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«Шхуна-2» (ФТИ)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Вторично-ионный масс-спектрометр </a:t>
                      </a:r>
                      <a:r>
                        <a:rPr kumimoji="0" lang="en-US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PHI-6300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(ИНК)</a:t>
                      </a:r>
                    </a:p>
                  </a:txBody>
                  <a:tcPr horzOverflow="overflow"/>
                </a:tc>
              </a:tr>
              <a:tr h="313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Разрешение по глубине 0,5-1,0 нм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  Чувствительность 0,1-0,5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ат.%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Чувствительность по поверхностной концентрации 10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-10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./см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Чувствительность до 10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-9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Диапазон масс 1-255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а.е.м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Ионная пушка для получения телевизионного изображения и нейтрализации заряда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j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261" name="Picture 59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115616" y="4780068"/>
            <a:ext cx="2376264" cy="178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60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5148064" y="4797152"/>
            <a:ext cx="2871341" cy="175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A0D22-2B1D-42BE-AD07-DBDCB523596F}" type="slidenum">
              <a:rPr lang="ru-RU">
                <a:latin typeface="+mj-lt"/>
              </a:rPr>
              <a:pPr>
                <a:defRPr/>
              </a:pPr>
              <a:t>7</a:t>
            </a:fld>
            <a:endParaRPr lang="ru-RU">
              <a:latin typeface="+mj-lt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791939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Свойства поверхности, пленок и покрытий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196752"/>
          <a:ext cx="8784976" cy="5394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54604"/>
                <a:gridCol w="3010202"/>
                <a:gridCol w="2520170"/>
              </a:tblGrid>
              <a:tr h="1224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Прибор для измерения </a:t>
                      </a:r>
                      <a:r>
                        <a:rPr kumimoji="0" lang="ru-RU" sz="16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адгезионной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прочности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покрытий </a:t>
                      </a:r>
                      <a:r>
                        <a:rPr kumimoji="0" lang="ru-RU" sz="16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Micro-Scratch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Tester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MST-S-AX-0000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(ФТИ)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Прибор для измерения </a:t>
                      </a:r>
                    </a:p>
                    <a:p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толщины пленок и покрытий </a:t>
                      </a:r>
                    </a:p>
                    <a:p>
                      <a:r>
                        <a:rPr kumimoji="0" lang="ru-RU" sz="16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Сalotest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CAT-S-0000</a:t>
                      </a:r>
                      <a:r>
                        <a:rPr kumimoji="0" lang="ru-RU" sz="1600" b="1" i="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600" b="1" i="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(ФТИ)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Высокотемпературный </a:t>
                      </a:r>
                      <a:r>
                        <a:rPr kumimoji="0" lang="ru-RU" sz="16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трибометр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ТНТ-</a:t>
                      </a:r>
                      <a:r>
                        <a:rPr kumimoji="0" lang="en-US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S-</a:t>
                      </a:r>
                      <a:r>
                        <a:rPr kumimoji="0" lang="ru-RU" sz="16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АХ0000</a:t>
                      </a:r>
                      <a:r>
                        <a:rPr kumimoji="0" lang="ru-RU" sz="1600" b="1" i="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(ФТИ)</a:t>
                      </a:r>
                      <a:endParaRPr lang="ru-RU" sz="1600" b="1" dirty="0" smtClean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631311"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Исследования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адгезионных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свойств тонких пленок и покрытий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Определение числовых параметров системы пленка/основа: сила трения;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адгезионная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прочность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; акустическая эмиссия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Анализ толщины пленок, в том числе многослойных, в диапазоне 0,1 - 50 мкм по сферическому шлифу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Исследования износостойкости материалов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Измерение коэффициента трения, износостойкости в различных температурных условиях, газовой среде и смазывающих жидкостях 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/>
                </a:tc>
              </a:tr>
              <a:tr h="184881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Диапазон нагрузки: 10 – 30*10</a:t>
                      </a:r>
                      <a:r>
                        <a:rPr kumimoji="0" lang="ru-RU" sz="1600" b="0" i="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мН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Разрешение по нагрузке: 0,1 мН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Глубина проникновения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индентора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до 1000 мкм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Разрешение по глубине: 1, 5нм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Размеры рабочей области:80x80 мм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Скорость вращения: 10-3000 об/мин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Диаметр шара: 10-30 мм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Время шлифования: 2 - 900 сек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Максимальная температура образца: до 800 °С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Нагрузка на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индентор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1-60 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Частота вращения: 1-1500 об/мин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BF2A9-ADFB-4669-A96F-CB8FD59CFDAB}" type="slidenum">
              <a:rPr lang="ru-RU">
                <a:latin typeface="+mj-lt"/>
              </a:rPr>
              <a:pPr>
                <a:defRPr/>
              </a:pPr>
              <a:t>8</a:t>
            </a:fld>
            <a:endParaRPr lang="ru-RU">
              <a:latin typeface="+mj-lt"/>
            </a:endParaRPr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9144000" cy="8636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</a:rPr>
              <a:t>Химический состав: элементный анализ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5225" cy="48736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endParaRPr lang="ru-RU" sz="1600" b="1" i="1" dirty="0" smtClean="0">
              <a:latin typeface="+mj-lt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600" b="1" dirty="0" smtClean="0">
                <a:latin typeface="+mj-lt"/>
              </a:rPr>
              <a:t>Объекты анализа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1600" b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Металлы, сплавы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Нефти, масла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Гибридные материалы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Неорганические и металлоорганические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None/>
              <a:defRPr/>
            </a:pPr>
            <a:r>
              <a:rPr lang="en-US" sz="1600" dirty="0" smtClean="0">
                <a:latin typeface="+mj-lt"/>
              </a:rPr>
              <a:t>	</a:t>
            </a:r>
            <a:r>
              <a:rPr lang="ru-RU" sz="1600" dirty="0" smtClean="0">
                <a:latin typeface="+mj-lt"/>
              </a:rPr>
              <a:t>вещества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Горные породы, почвы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Шламы, отходы производств 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Золы, угли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Воды (природные, сточные, очищенные и др.)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Биологические объекты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Пищевые продукты</a:t>
            </a: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err="1" smtClean="0">
                <a:latin typeface="+mj-lt"/>
              </a:rPr>
              <a:t>Фармпрепараты</a:t>
            </a:r>
            <a:endParaRPr lang="ru-RU" sz="16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rgbClr val="000066"/>
              </a:buClr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j-lt"/>
              </a:rPr>
              <a:t>Сорбенты, катализаторы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dirty="0" smtClean="0">
              <a:latin typeface="+mj-lt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4788024" y="1412776"/>
            <a:ext cx="37671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4725144"/>
            <a:ext cx="44719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50" y="404813"/>
            <a:ext cx="8858250" cy="1066800"/>
          </a:xfrm>
        </p:spPr>
        <p:txBody>
          <a:bodyPr/>
          <a:lstStyle/>
          <a:p>
            <a:r>
              <a:rPr lang="ru-RU" sz="2800" smtClean="0">
                <a:solidFill>
                  <a:srgbClr val="000066"/>
                </a:solidFill>
              </a:rPr>
              <a:t>Оборудование для определения </a:t>
            </a:r>
            <a:br>
              <a:rPr lang="ru-RU" sz="2800" smtClean="0">
                <a:solidFill>
                  <a:srgbClr val="000066"/>
                </a:solidFill>
              </a:rPr>
            </a:br>
            <a:r>
              <a:rPr lang="ru-RU" sz="2800" smtClean="0">
                <a:solidFill>
                  <a:srgbClr val="000066"/>
                </a:solidFill>
              </a:rPr>
              <a:t>элементного состава веществ и материалов</a:t>
            </a:r>
            <a:endParaRPr lang="ru-RU" sz="28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1416050"/>
          <a:ext cx="8784979" cy="50147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64163"/>
                <a:gridCol w="1560172"/>
                <a:gridCol w="1456670"/>
                <a:gridCol w="1375648"/>
                <a:gridCol w="1517560"/>
                <a:gridCol w="1410766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CHNS 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элементный анализатор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+mj-lt"/>
                        </a:rPr>
                        <a:t>Атомно-эмиссионные и абсорбционные спектрометры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Спектрометр тлеющего разряда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Анализатор ртути</a:t>
                      </a:r>
                      <a:endParaRPr lang="ru-RU" sz="1400" b="1" dirty="0" smtClean="0">
                        <a:solidFill>
                          <a:srgbClr val="000066"/>
                        </a:solidFill>
                        <a:latin typeface="+mj-lt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64624">
                <a:tc>
                  <a:txBody>
                    <a:bodyPr/>
                    <a:lstStyle/>
                    <a:p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Flash 2000</a:t>
                      </a:r>
                    </a:p>
                    <a:p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ЦНИО)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1400" b="1" i="0" kern="1200" dirty="0" err="1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iCAP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6300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(ЦНИО)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ДФС-458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(ФТИ)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Varian AA249 Z</a:t>
                      </a:r>
                      <a:r>
                        <a:rPr kumimoji="0" lang="ru-RU" sz="1400" b="1" i="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(ИПР)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GD-PROFILER 2</a:t>
                      </a:r>
                      <a:r>
                        <a:rPr kumimoji="0" lang="en-US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ФТИ)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РА-915+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kern="120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(ИПР)</a:t>
                      </a:r>
                      <a:endParaRPr lang="ru-RU" sz="1400" b="1" dirty="0" smtClean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09146"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C,</a:t>
                      </a:r>
                      <a:r>
                        <a:rPr kumimoji="0" lang="en-US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H,N,S 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 органических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веществах, </a:t>
                      </a:r>
                      <a:r>
                        <a:rPr kumimoji="0" lang="ru-RU" sz="1600" b="0" i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нефтях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почвах, шламах, </a:t>
                      </a:r>
                      <a:r>
                        <a:rPr kumimoji="0" lang="ru-RU" sz="1600" b="0" i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фармацевти-ческих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препаратах и т.д.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Определение металлов,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P, S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в водных растворах и растворах кислот.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Дополни-тельно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система кислотного разложения, приставка лазерного </a:t>
                      </a:r>
                      <a:r>
                        <a:rPr kumimoji="0" lang="ru-RU" sz="1400" b="0" i="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пробоотбора</a:t>
                      </a:r>
                      <a:r>
                        <a:rPr kumimoji="0" lang="ru-RU" sz="14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для твердых проб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Элементный анализ 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проб 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металлов и сплавов, горных пород, почв,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нефтей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пищевых продуктов, лекарств, биоматериалов и др.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Определяе-мые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элементы: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Te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Cu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Ni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V,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Bi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Pb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Zn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Определяе-мые</a:t>
                      </a:r>
                      <a:r>
                        <a:rPr kumimoji="0" lang="ru-RU" sz="16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элементы: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от водорода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endParaRPr kumimoji="0" lang="ru-RU" sz="16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endParaRPr kumimoji="0" lang="ru-RU" sz="16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Анализ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токопроводя-щих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нетоко-проводящих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образцов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Возможность определения профилей 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распределения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Предел обнаружения в режиме прямых измерений: 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газ - 5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нг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/м</a:t>
                      </a:r>
                      <a:r>
                        <a:rPr kumimoji="0" lang="ru-RU" sz="1600" b="0" i="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вода - 10 </a:t>
                      </a:r>
                      <a:r>
                        <a:rPr kumimoji="0" lang="ru-RU" sz="16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нг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 дм</a:t>
                      </a:r>
                      <a:r>
                        <a:rPr kumimoji="0" lang="ru-RU" sz="1600" b="0" i="0" kern="1200" baseline="300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>
                        <a:buClr>
                          <a:srgbClr val="000066"/>
                        </a:buClr>
                        <a:buFont typeface="Wingdings" pitchFamily="2" charset="2"/>
                        <a:buChar char="ü"/>
                      </a:pP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твердые пробы - 0,005 мг/кг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3335B-0814-4103-8500-51F17D548D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3419</TotalTime>
  <Words>2325</Words>
  <Application>Microsoft Office PowerPoint</Application>
  <PresentationFormat>Экран (4:3)</PresentationFormat>
  <Paragraphs>513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Городская</vt:lpstr>
      <vt:lpstr>Современное аналитическое оборудование Томского политехнического университета</vt:lpstr>
      <vt:lpstr>Часть1</vt:lpstr>
      <vt:lpstr>Микроскопия</vt:lpstr>
      <vt:lpstr>Слайд 4</vt:lpstr>
      <vt:lpstr>Поверхность</vt:lpstr>
      <vt:lpstr>Элементный анализ поверхности</vt:lpstr>
      <vt:lpstr>Свойства поверхности, пленок и покрытий</vt:lpstr>
      <vt:lpstr>Химический состав: элементный анализ</vt:lpstr>
      <vt:lpstr>Оборудование для определения  элементного состава веществ и материалов</vt:lpstr>
      <vt:lpstr>Оборудование для определения элементного состава веществ и материалов Неразрушающие методы анализа</vt:lpstr>
      <vt:lpstr>Химический состав: молекулярный анализ</vt:lpstr>
      <vt:lpstr>Молекулярный анализ: газовые хроматографы</vt:lpstr>
      <vt:lpstr>Газовые хроматографы</vt:lpstr>
      <vt:lpstr>Рентгенофазовый анализ</vt:lpstr>
      <vt:lpstr>Слайд 15</vt:lpstr>
      <vt:lpstr>Тепловые измерения</vt:lpstr>
      <vt:lpstr>Дилатометрия: примеры применений</vt:lpstr>
      <vt:lpstr>Оборудование для термомеханических исследований и измерений теплоемкости</vt:lpstr>
      <vt:lpstr>Тепловые измерения</vt:lpstr>
      <vt:lpstr>ДТА/ДСК/ТГ:  примеры применений</vt:lpstr>
      <vt:lpstr>Оборудование для дериватографии и калориметрии</vt:lpstr>
      <vt:lpstr>..и много других методов</vt:lpstr>
      <vt:lpstr>Примеры комплексных исследований</vt:lpstr>
      <vt:lpstr>Часть 2</vt:lpstr>
      <vt:lpstr>Коллективный доступ, оказание услуг</vt:lpstr>
      <vt:lpstr>Расположение </vt:lpstr>
      <vt:lpstr>Расположение личный кабинет</vt:lpstr>
      <vt:lpstr>Выбор вида исследования, оборудования, исполнителя</vt:lpstr>
      <vt:lpstr>Оформление заявки (заказчик)</vt:lpstr>
      <vt:lpstr>Прохождение заявки (исполнитель)</vt:lpstr>
      <vt:lpstr>Общий каталог оборудования ТПУ </vt:lpstr>
      <vt:lpstr>Курсы для аспирантов (факультатив)</vt:lpstr>
      <vt:lpstr>Полезные ссылки:  okp.tpu.ru oborudovanie.tpu.ru личный кабинет → научная работа portal.tpu.ru → /поиск/ «Аккредитованные лаборатории»  тел. (3822) 606 258 e-mail: sanc@tpu.ru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Система учета, организации коллективного доступа и анализа эффективности использования оборудования</dc:title>
  <dc:creator>Владислав</dc:creator>
  <cp:lastModifiedBy>Владислав</cp:lastModifiedBy>
  <cp:revision>356</cp:revision>
  <dcterms:created xsi:type="dcterms:W3CDTF">2013-01-31T05:56:13Z</dcterms:created>
  <dcterms:modified xsi:type="dcterms:W3CDTF">2014-09-18T04:53:30Z</dcterms:modified>
</cp:coreProperties>
</file>